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59" r:id="rId4"/>
    <p:sldId id="260" r:id="rId5"/>
    <p:sldId id="266" r:id="rId6"/>
    <p:sldId id="272" r:id="rId7"/>
    <p:sldId id="261" r:id="rId8"/>
    <p:sldId id="262" r:id="rId9"/>
    <p:sldId id="264" r:id="rId10"/>
    <p:sldId id="263" r:id="rId11"/>
    <p:sldId id="265" r:id="rId12"/>
    <p:sldId id="267" r:id="rId13"/>
    <p:sldId id="269" r:id="rId14"/>
    <p:sldId id="270" r:id="rId15"/>
    <p:sldId id="271" r:id="rId16"/>
    <p:sldId id="273" r:id="rId17"/>
    <p:sldId id="274" r:id="rId18"/>
    <p:sldId id="275" r:id="rId19"/>
    <p:sldId id="277" r:id="rId20"/>
    <p:sldId id="276" r:id="rId21"/>
    <p:sldId id="278" r:id="rId22"/>
    <p:sldId id="280" r:id="rId23"/>
    <p:sldId id="279" r:id="rId24"/>
    <p:sldId id="281" r:id="rId25"/>
    <p:sldId id="282" r:id="rId26"/>
    <p:sldId id="283" r:id="rId27"/>
    <p:sldId id="284" r:id="rId28"/>
    <p:sldId id="285" r:id="rId29"/>
    <p:sldId id="286" r:id="rId30"/>
  </p:sldIdLst>
  <p:sldSz cx="12192000" cy="6858000"/>
  <p:notesSz cx="6858000" cy="9144000"/>
  <p:embeddedFontLst>
    <p:embeddedFont>
      <p:font typeface="Arial Black" panose="020B0A04020102020204" pitchFamily="34" charset="0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나눔고딕 ExtraBold" panose="020D0904000000000000" pitchFamily="50" charset="-127"/>
      <p:bold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93" autoAdjust="0"/>
  </p:normalViewPr>
  <p:slideViewPr>
    <p:cSldViewPr snapToGrid="0">
      <p:cViewPr varScale="1">
        <p:scale>
          <a:sx n="100" d="100"/>
          <a:sy n="100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2"/>
                </a:solidFill>
              </a:rPr>
              <a:t>Test</a:t>
            </a:r>
            <a:r>
              <a:rPr lang="en-US" baseline="0" dirty="0">
                <a:solidFill>
                  <a:schemeClr val="bg2"/>
                </a:solidFill>
              </a:rPr>
              <a:t> accuracy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Dogs</a:t>
            </a:r>
          </a:p>
        </c:rich>
      </c:tx>
      <c:layout>
        <c:manualLayout>
          <c:xMode val="edge"/>
          <c:yMode val="edge"/>
          <c:x val="0.18186108170462931"/>
          <c:y val="1.58625247851949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2780178782562468E-2"/>
          <c:y val="0.2229131058406498"/>
          <c:w val="0.91443964243487508"/>
          <c:h val="0.638736955924214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CADE-41AC-ACE4-10694790AA1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CADE-41AC-ACE4-10694790AA12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CADE-41AC-ACE4-10694790AA1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dirty="0">
                        <a:solidFill>
                          <a:schemeClr val="bg2"/>
                        </a:solidFill>
                      </a:rPr>
                      <a:t>51.43%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CADE-41AC-ACE4-10694790AA1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372394F-9136-454F-B684-4B032FB71174}" type="VALUE">
                      <a:rPr lang="en-US" altLang="ko-KR" smtClean="0">
                        <a:solidFill>
                          <a:schemeClr val="bg2"/>
                        </a:solidFill>
                      </a:rPr>
                      <a:pPr/>
                      <a:t>[값]</a:t>
                    </a:fld>
                    <a:r>
                      <a:rPr lang="en-US" altLang="ko-KR" dirty="0">
                        <a:solidFill>
                          <a:schemeClr val="bg2"/>
                        </a:solidFill>
                      </a:rPr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ADE-41AC-ACE4-10694790AA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Dog only transfer learning</c:v>
                </c:pt>
                <c:pt idx="1">
                  <c:v>Dog Data Augmentation + Bottleneck featuring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51.43</c:v>
                </c:pt>
                <c:pt idx="1">
                  <c:v>83.85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ADE-41AC-ACE4-10694790AA1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189423664"/>
        <c:axId val="1189426992"/>
      </c:barChart>
      <c:catAx>
        <c:axId val="1189423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89426992"/>
        <c:crosses val="autoZero"/>
        <c:auto val="1"/>
        <c:lblAlgn val="ctr"/>
        <c:lblOffset val="100"/>
        <c:noMultiLvlLbl val="0"/>
      </c:catAx>
      <c:valAx>
        <c:axId val="1189426992"/>
        <c:scaling>
          <c:orientation val="minMax"/>
          <c:max val="100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189423664"/>
        <c:crosses val="autoZero"/>
        <c:crossBetween val="between"/>
        <c:majorUnit val="10"/>
      </c:valAx>
      <c:spPr>
        <a:solidFill>
          <a:schemeClr val="bg1">
            <a:alpha val="20000"/>
          </a:schemeClr>
        </a:solidFill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37117516263051858"/>
          <c:y val="0.17062346180214394"/>
          <c:w val="0.26542758283415474"/>
          <c:h val="5.1317755739709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>
                <a:solidFill>
                  <a:schemeClr val="bg2"/>
                </a:solidFill>
              </a:rPr>
              <a:t>Test accuracy </a:t>
            </a:r>
            <a:r>
              <a:rPr lang="en-US" baseline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CATS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c:rich>
      </c:tx>
      <c:layout>
        <c:manualLayout>
          <c:xMode val="edge"/>
          <c:yMode val="edge"/>
          <c:x val="0.18186108170462931"/>
          <c:y val="1.58625247851949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4447500268715872E-2"/>
          <c:y val="0.2229131058406498"/>
          <c:w val="0.91443964243487508"/>
          <c:h val="0.638736955924214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84CC-4209-975B-E822C5D19C6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4CC-4209-975B-E822C5D19C60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84CC-4209-975B-E822C5D19C6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dirty="0">
                        <a:solidFill>
                          <a:schemeClr val="bg2"/>
                        </a:solidFill>
                      </a:rPr>
                      <a:t>63.70%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84CC-4209-975B-E822C5D19C6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8B66973-EB07-49A2-AD53-7D795FCA42A0}" type="VALUE">
                      <a:rPr lang="en-US" altLang="ko-KR" smtClean="0">
                        <a:solidFill>
                          <a:schemeClr val="bg2"/>
                        </a:solidFill>
                      </a:rPr>
                      <a:pPr/>
                      <a:t>[값]</a:t>
                    </a:fld>
                    <a:r>
                      <a:rPr lang="en-US" altLang="ko-KR" dirty="0">
                        <a:solidFill>
                          <a:schemeClr val="bg2"/>
                        </a:solidFill>
                      </a:rPr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4CC-4209-975B-E822C5D19C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Cat only transfer learning</c:v>
                </c:pt>
                <c:pt idx="1">
                  <c:v>Cat Data Augmentation + Bottleneck featuring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63.7</c:v>
                </c:pt>
                <c:pt idx="1">
                  <c:v>85.59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4CC-4209-975B-E822C5D19C6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189423664"/>
        <c:axId val="1189426992"/>
      </c:barChart>
      <c:catAx>
        <c:axId val="1189423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89426992"/>
        <c:crosses val="autoZero"/>
        <c:auto val="1"/>
        <c:lblAlgn val="ctr"/>
        <c:lblOffset val="100"/>
        <c:noMultiLvlLbl val="0"/>
      </c:catAx>
      <c:valAx>
        <c:axId val="1189426992"/>
        <c:scaling>
          <c:orientation val="minMax"/>
          <c:max val="100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189423664"/>
        <c:crosses val="autoZero"/>
        <c:crossBetween val="between"/>
        <c:majorUnit val="10"/>
      </c:valAx>
      <c:spPr>
        <a:solidFill>
          <a:schemeClr val="bg1">
            <a:alpha val="20000"/>
          </a:schemeClr>
        </a:solidFill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6728605546846743"/>
          <c:y val="0.16310031182568094"/>
          <c:w val="0.26542758283415474"/>
          <c:h val="5.1317755739709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BE255-0D9A-4E16-BB16-C2E207D5A969}" type="datetimeFigureOut">
              <a:rPr lang="ko-KR" altLang="en-US" smtClean="0"/>
              <a:t>2021-06-15(Tue)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EC73F-1922-48E8-8C90-2B53DA6D0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784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EC73F-1922-48E8-8C90-2B53DA6D0A1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344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EC73F-1922-48E8-8C90-2B53DA6D0A1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597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마케팅 전략으로는 우선 </a:t>
            </a:r>
            <a:r>
              <a:rPr lang="en-US" altLang="ko-KR" dirty="0"/>
              <a:t>3C </a:t>
            </a:r>
            <a:r>
              <a:rPr lang="ko-KR" altLang="en-US" dirty="0"/>
              <a:t>컴퍼니</a:t>
            </a:r>
            <a:r>
              <a:rPr lang="en-US" altLang="ko-KR" dirty="0"/>
              <a:t>, </a:t>
            </a:r>
            <a:r>
              <a:rPr lang="ko-KR" altLang="en-US" dirty="0"/>
              <a:t>경쟁자</a:t>
            </a:r>
            <a:r>
              <a:rPr lang="en-US" altLang="ko-KR" dirty="0"/>
              <a:t>, </a:t>
            </a:r>
            <a:r>
              <a:rPr lang="ko-KR" altLang="en-US" dirty="0"/>
              <a:t>고객에 대해 분석해봤습니다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AE289-D161-4EB6-A9E1-AE600BE6AD8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091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경쟁사는 구글렌즈를 선정하였는데 구글렌즈는 스마트폰의 카메라를 통해 동물 </a:t>
            </a:r>
            <a:r>
              <a:rPr lang="ko-KR" altLang="en-US" dirty="0" err="1"/>
              <a:t>품종뿐만</a:t>
            </a:r>
            <a:r>
              <a:rPr lang="ko-KR" altLang="en-US" dirty="0"/>
              <a:t> 아니라 식물이나 실시간 번역</a:t>
            </a:r>
            <a:r>
              <a:rPr lang="en-US" altLang="ko-KR" dirty="0"/>
              <a:t>, </a:t>
            </a:r>
            <a:r>
              <a:rPr lang="ko-KR" altLang="en-US" dirty="0"/>
              <a:t>책에 대한 정보를 모바일 사용자에게 제공합니다</a:t>
            </a:r>
            <a:r>
              <a:rPr lang="en-US" altLang="ko-KR" dirty="0"/>
              <a:t>. TPU</a:t>
            </a:r>
            <a:r>
              <a:rPr lang="ko-KR" altLang="en-US" dirty="0"/>
              <a:t>라는 구글 자체 프로세서를 통해 매우 많은 양의 데이터를 짧은 시간내에 학습 시킬 수 있다고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AE289-D161-4EB6-A9E1-AE600BE6AD8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41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4P </a:t>
            </a:r>
            <a:r>
              <a:rPr lang="ko-KR" altLang="en-US" dirty="0"/>
              <a:t>중 </a:t>
            </a:r>
            <a:r>
              <a:rPr lang="en-US" altLang="ko-KR" dirty="0"/>
              <a:t>Product</a:t>
            </a:r>
            <a:r>
              <a:rPr lang="ko-KR" altLang="en-US" dirty="0"/>
              <a:t>로는 </a:t>
            </a:r>
            <a:r>
              <a:rPr lang="en-US" altLang="ko-KR" dirty="0" err="1"/>
              <a:t>aws</a:t>
            </a:r>
            <a:r>
              <a:rPr lang="ko-KR" altLang="en-US" dirty="0"/>
              <a:t>서버를 통해 웹에 </a:t>
            </a:r>
            <a:r>
              <a:rPr lang="ko-KR" altLang="en-US" dirty="0" err="1"/>
              <a:t>배포할수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Price</a:t>
            </a:r>
            <a:r>
              <a:rPr lang="ko-KR" altLang="en-US" dirty="0"/>
              <a:t>로는 초기에는 무료로 이용자를 확보하고 </a:t>
            </a:r>
            <a:r>
              <a:rPr lang="ko-KR" altLang="en-US" dirty="0" err="1"/>
              <a:t>어느정도의</a:t>
            </a:r>
            <a:r>
              <a:rPr lang="ko-KR" altLang="en-US" dirty="0"/>
              <a:t> 이용자 수가 확보된다면 </a:t>
            </a:r>
            <a:r>
              <a:rPr lang="ko-KR" altLang="en-US" dirty="0" err="1"/>
              <a:t>구글에드센스와</a:t>
            </a:r>
            <a:r>
              <a:rPr lang="ko-KR" altLang="en-US" dirty="0"/>
              <a:t> 같은 광고를 통해 수익 모델을 만들 예정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Place</a:t>
            </a:r>
            <a:r>
              <a:rPr lang="ko-KR" altLang="en-US" dirty="0"/>
              <a:t>로는 어디서든지 인터넷만 </a:t>
            </a:r>
            <a:r>
              <a:rPr lang="ko-KR" altLang="en-US" dirty="0" err="1"/>
              <a:t>연결되어있다면</a:t>
            </a:r>
            <a:r>
              <a:rPr lang="ko-KR" altLang="en-US" dirty="0"/>
              <a:t> 모든 전자기기에서 사용 가능합니다</a:t>
            </a:r>
            <a:endParaRPr lang="en-US" altLang="ko-KR" dirty="0"/>
          </a:p>
          <a:p>
            <a:r>
              <a:rPr lang="en-US" altLang="ko-KR" dirty="0"/>
              <a:t>Promotion</a:t>
            </a:r>
            <a:r>
              <a:rPr lang="ko-KR" altLang="en-US" dirty="0"/>
              <a:t>으로는 유튜브와 페이스북</a:t>
            </a:r>
            <a:r>
              <a:rPr lang="en-US" altLang="ko-KR" dirty="0"/>
              <a:t>, </a:t>
            </a:r>
            <a:r>
              <a:rPr lang="ko-KR" altLang="en-US" dirty="0" err="1"/>
              <a:t>인스타그램에</a:t>
            </a:r>
            <a:r>
              <a:rPr lang="ko-KR" altLang="en-US" dirty="0"/>
              <a:t> 홍보하고 개발자들의 관심을 사로잡을 수 있게 </a:t>
            </a:r>
            <a:r>
              <a:rPr lang="en-US" altLang="ko-KR" dirty="0" err="1"/>
              <a:t>Github</a:t>
            </a:r>
            <a:r>
              <a:rPr lang="ko-KR" altLang="en-US" dirty="0"/>
              <a:t>에 오픈소스 마케팅을 해볼 계획입니다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AE289-D161-4EB6-A9E1-AE600BE6AD8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768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78D20-72E0-C74E-9CB7-C6A058847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4A1769-5996-0B47-B82F-BDD2BC124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472204-F552-E844-915D-BFE2F5502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06/15/2021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B8DB4-48A6-F74E-8102-3CD0C956B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996956-21C7-CD44-B837-A803B85C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3504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0DA75-CB33-2D46-A098-79DFBBB2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735C95-94AE-104D-AE56-E1068277E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392218-18AC-7D43-AAE0-8648ADE9A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06/15/2021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CD25C9-5C07-F04B-8974-8B12B103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1F456-C42D-3548-A4BD-1F5E7BDE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976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614C7D-6E5C-614B-B7CF-4C8167E6C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1C2060-FE47-9442-9F79-B336257EA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8915-F48E-B246-B0AD-56B3E82A1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1D7E1-6D86-DC4D-BF1D-00C162D1E3F2}" type="datetimeFigureOut">
              <a:rPr kumimoji="1" lang="ko-Kore-KR" altLang="en-US" smtClean="0"/>
              <a:t>06/15/2021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A08C42-E981-774D-9F6C-99E1CF2528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56859-C54F-A541-9FE0-B58DBCFA4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9153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hyperlink" Target="https://github.com/GijuAhn/Zolzak_PetBreedsClassification/blob/gh-pages/zolzak_conda_packages_export.txt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4.gi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chart" Target="../charts/char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chart" Target="../charts/char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hyperlink" Target="http://3.238.95.194:8080/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E3C166-9F16-4774-B16B-11788EDFC791}"/>
              </a:ext>
            </a:extLst>
          </p:cNvPr>
          <p:cNvSpPr/>
          <p:nvPr/>
        </p:nvSpPr>
        <p:spPr>
          <a:xfrm>
            <a:off x="0" y="0"/>
            <a:ext cx="12192000" cy="68567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내용 개체 틀 13" descr="개, 실내, 앉아있는, 보는이(가) 표시된 사진&#10;&#10;자동 생성된 설명">
            <a:extLst>
              <a:ext uri="{FF2B5EF4-FFF2-40B4-BE49-F238E27FC236}">
                <a16:creationId xmlns:a16="http://schemas.microsoft.com/office/drawing/2014/main" id="{19BEA153-F33C-4569-9C85-65D80735D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5164" b="19441"/>
          <a:stretch/>
        </p:blipFill>
        <p:spPr>
          <a:xfrm>
            <a:off x="3006969" y="1692377"/>
            <a:ext cx="9185031" cy="516562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685E85-A178-4E36-AF11-F7AC73BB0D82}"/>
              </a:ext>
            </a:extLst>
          </p:cNvPr>
          <p:cNvSpPr txBox="1"/>
          <p:nvPr/>
        </p:nvSpPr>
        <p:spPr>
          <a:xfrm>
            <a:off x="776927" y="1477877"/>
            <a:ext cx="4021486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ko-Kore-KR" sz="4000" b="1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Pet Breeds</a:t>
            </a:r>
          </a:p>
          <a:p>
            <a:pPr>
              <a:spcAft>
                <a:spcPts val="600"/>
              </a:spcAft>
            </a:pPr>
            <a:r>
              <a:rPr kumimoji="1" lang="en-US" altLang="ko-Kore-KR" sz="4000" b="1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Classification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C8512F-1417-43E9-8C89-7B440F1AC678}"/>
              </a:ext>
            </a:extLst>
          </p:cNvPr>
          <p:cNvSpPr txBox="1"/>
          <p:nvPr/>
        </p:nvSpPr>
        <p:spPr>
          <a:xfrm>
            <a:off x="776927" y="974025"/>
            <a:ext cx="291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en-US" b="1" dirty="0">
                <a:solidFill>
                  <a:schemeClr val="accent4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Graduation Project III</a:t>
            </a:r>
            <a:endParaRPr kumimoji="1" lang="ko-Kore-KR" altLang="en-US" b="1" dirty="0">
              <a:solidFill>
                <a:schemeClr val="accent4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4C4629-951E-494E-8EFB-68AB9EE4F3DD}"/>
              </a:ext>
            </a:extLst>
          </p:cNvPr>
          <p:cNvSpPr txBox="1"/>
          <p:nvPr/>
        </p:nvSpPr>
        <p:spPr>
          <a:xfrm>
            <a:off x="776927" y="4450042"/>
            <a:ext cx="3265638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ko-Kore-KR" sz="2000" dirty="0" err="1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Black" panose="020B0604020202020204" pitchFamily="34" charset="0"/>
              </a:rPr>
              <a:t>Gachon</a:t>
            </a:r>
            <a:r>
              <a:rPr kumimoji="1" lang="en-US" altLang="ko-Kore-KR" sz="20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Black" panose="020B0604020202020204" pitchFamily="34" charset="0"/>
              </a:rPr>
              <a:t> Univ.</a:t>
            </a:r>
          </a:p>
          <a:p>
            <a:pPr>
              <a:spcAft>
                <a:spcPts val="600"/>
              </a:spcAft>
            </a:pPr>
            <a:r>
              <a:rPr kumimoji="1" lang="en-US" altLang="ko-Kore-KR" sz="2000" dirty="0" err="1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Black" panose="020B0604020202020204" pitchFamily="34" charset="0"/>
              </a:rPr>
              <a:t>AI</a:t>
            </a:r>
            <a:r>
              <a:rPr kumimoji="1" lang="en-US" altLang="ko-KR" sz="2000" dirty="0" err="1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Black" panose="020B0604020202020204" pitchFamily="34" charset="0"/>
              </a:rPr>
              <a:t>·</a:t>
            </a:r>
            <a:r>
              <a:rPr kumimoji="1" lang="en-US" altLang="ko-Kore-KR" sz="2000" dirty="0" err="1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Black" panose="020B0604020202020204" pitchFamily="34" charset="0"/>
              </a:rPr>
              <a:t>Software</a:t>
            </a:r>
            <a:r>
              <a:rPr kumimoji="1" lang="en-US" altLang="ko-Kore-KR" sz="20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Black" panose="020B0604020202020204" pitchFamily="34" charset="0"/>
              </a:rPr>
              <a:t> department</a:t>
            </a:r>
          </a:p>
          <a:p>
            <a:pPr>
              <a:spcAft>
                <a:spcPts val="600"/>
              </a:spcAft>
            </a:pPr>
            <a:r>
              <a:rPr kumimoji="1" lang="en-US" altLang="ko-Kore-KR" sz="20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Black" panose="020B0604020202020204" pitchFamily="34" charset="0"/>
              </a:rPr>
              <a:t>201635821 </a:t>
            </a:r>
            <a:r>
              <a:rPr kumimoji="1" lang="en-US" altLang="ko-Kore-KR" sz="20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Black" panose="020B0604020202020204" pitchFamily="34" charset="0"/>
              </a:rPr>
              <a:t>Ahn Giju</a:t>
            </a:r>
          </a:p>
          <a:p>
            <a:pPr>
              <a:spcAft>
                <a:spcPts val="600"/>
              </a:spcAft>
            </a:pPr>
            <a:r>
              <a:rPr kumimoji="1" lang="en-US" altLang="ko-Kore-KR" sz="20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Black" panose="020B0604020202020204" pitchFamily="34" charset="0"/>
              </a:rPr>
              <a:t>201635819 </a:t>
            </a:r>
            <a:r>
              <a:rPr kumimoji="1" lang="en-US" altLang="ko-Kore-KR" sz="20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Black" panose="020B0604020202020204" pitchFamily="34" charset="0"/>
              </a:rPr>
              <a:t>Shin </a:t>
            </a:r>
            <a:r>
              <a:rPr kumimoji="1" lang="en-US" altLang="ko-Kore-KR" sz="2000" dirty="0" err="1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Black" panose="020B0604020202020204" pitchFamily="34" charset="0"/>
              </a:rPr>
              <a:t>DongJae</a:t>
            </a:r>
            <a:endParaRPr kumimoji="1" lang="en-US" altLang="ko-Kore-KR" sz="2000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Black" panose="020B0604020202020204" pitchFamily="34" charset="0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2F354C35-06A6-4EAB-A3C8-BBC2257362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6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52"/>
    </mc:Choice>
    <mc:Fallback xmlns="">
      <p:transition spd="slow" advTm="12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5E415E-45CA-430E-BC9C-83E8DAFDDFB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78AD5-5AD7-4CEE-96A0-15D02BA3BF9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2DF9C47-8495-486E-8B6D-B1240DAEA25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A605E58-45CE-45E9-B152-503C4A467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6875" l="10000" r="90000">
                            <a14:foregroundMark x1="35104" y1="16250" x2="38542" y2="8438"/>
                            <a14:foregroundMark x1="38542" y1="8438" x2="45313" y2="12812"/>
                            <a14:foregroundMark x1="45313" y1="12812" x2="49583" y2="20156"/>
                            <a14:foregroundMark x1="49583" y1="20156" x2="64792" y2="14375"/>
                            <a14:foregroundMark x1="64792" y1="14375" x2="70938" y2="19688"/>
                            <a14:foregroundMark x1="70938" y1="19688" x2="73750" y2="30000"/>
                            <a14:foregroundMark x1="73750" y1="30000" x2="71354" y2="83281"/>
                            <a14:foregroundMark x1="71354" y1="83281" x2="68854" y2="93750"/>
                            <a14:foregroundMark x1="68854" y1="93750" x2="49479" y2="99688"/>
                            <a14:foregroundMark x1="49479" y1="99688" x2="24063" y2="96875"/>
                            <a14:foregroundMark x1="24063" y1="96875" x2="21354" y2="85469"/>
                            <a14:foregroundMark x1="21354" y1="85469" x2="21042" y2="71719"/>
                            <a14:foregroundMark x1="21042" y1="71719" x2="35208" y2="22500"/>
                            <a14:foregroundMark x1="35208" y1="22500" x2="34896" y2="15313"/>
                          </a14:backgroundRemoval>
                        </a14:imgEffect>
                        <a14:imgEffect>
                          <a14:sharpenSoften amount="250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</a:extLst>
              </a:blip>
              <a:srcRect l="24422" r="27360"/>
              <a:stretch/>
            </p:blipFill>
            <p:spPr>
              <a:xfrm>
                <a:off x="7349358" y="1333394"/>
                <a:ext cx="4004442" cy="5524606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2BC938-6CAB-47F7-BB0E-3007E788B99A}"/>
                </a:ext>
              </a:extLst>
            </p:cNvPr>
            <p:cNvSpPr/>
            <p:nvPr/>
          </p:nvSpPr>
          <p:spPr>
            <a:xfrm>
              <a:off x="5433646" y="0"/>
              <a:ext cx="6758354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622A81-7EFB-4DDD-9D3C-34918BB90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40" y="0"/>
            <a:ext cx="9999662" cy="899380"/>
          </a:xfrm>
        </p:spPr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Overview: Human face</a:t>
            </a:r>
            <a:endParaRPr lang="ko-KR" altLang="en-US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16B1AD8A-A500-40A3-87A1-387954B0EA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05BDF2A7-FCC2-44AF-81D4-0E508B552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The video has been deleted due to the upload capacity limit.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42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00"/>
    </mc:Choice>
    <mc:Fallback xmlns="">
      <p:transition spd="slow" advTm="8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18" objId="3"/>
        <p14:stopEvt time="86582" objId="3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5E415E-45CA-430E-BC9C-83E8DAFDDFB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78AD5-5AD7-4CEE-96A0-15D02BA3BF9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2DF9C47-8495-486E-8B6D-B1240DAEA25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A605E58-45CE-45E9-B152-503C4A467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6875" l="10000" r="90000">
                            <a14:foregroundMark x1="35104" y1="16250" x2="38542" y2="8438"/>
                            <a14:foregroundMark x1="38542" y1="8438" x2="45313" y2="12812"/>
                            <a14:foregroundMark x1="45313" y1="12812" x2="49583" y2="20156"/>
                            <a14:foregroundMark x1="49583" y1="20156" x2="64792" y2="14375"/>
                            <a14:foregroundMark x1="64792" y1="14375" x2="70938" y2="19688"/>
                            <a14:foregroundMark x1="70938" y1="19688" x2="73750" y2="30000"/>
                            <a14:foregroundMark x1="73750" y1="30000" x2="71354" y2="83281"/>
                            <a14:foregroundMark x1="71354" y1="83281" x2="68854" y2="93750"/>
                            <a14:foregroundMark x1="68854" y1="93750" x2="49479" y2="99688"/>
                            <a14:foregroundMark x1="49479" y1="99688" x2="24063" y2="96875"/>
                            <a14:foregroundMark x1="24063" y1="96875" x2="21354" y2="85469"/>
                            <a14:foregroundMark x1="21354" y1="85469" x2="21042" y2="71719"/>
                            <a14:foregroundMark x1="21042" y1="71719" x2="35208" y2="22500"/>
                            <a14:foregroundMark x1="35208" y1="22500" x2="34896" y2="15313"/>
                          </a14:backgroundRemoval>
                        </a14:imgEffect>
                        <a14:imgEffect>
                          <a14:sharpenSoften amount="250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</a:extLst>
              </a:blip>
              <a:srcRect l="24422" r="27360"/>
              <a:stretch/>
            </p:blipFill>
            <p:spPr>
              <a:xfrm>
                <a:off x="7349358" y="1333394"/>
                <a:ext cx="4004442" cy="5524606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2BC938-6CAB-47F7-BB0E-3007E788B99A}"/>
                </a:ext>
              </a:extLst>
            </p:cNvPr>
            <p:cNvSpPr/>
            <p:nvPr/>
          </p:nvSpPr>
          <p:spPr>
            <a:xfrm>
              <a:off x="5433646" y="0"/>
              <a:ext cx="6758354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622A81-7EFB-4DDD-9D3C-34918BB90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40" y="0"/>
            <a:ext cx="9999662" cy="899380"/>
          </a:xfrm>
        </p:spPr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Overview: Exception handling</a:t>
            </a:r>
            <a:endParaRPr lang="ko-KR" altLang="en-US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2608768-DFFA-477D-989C-4FF63B2107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4287C9F7-B5E8-4C87-A405-9AE8DDB54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The video has been deleted due to the upload capacity limit.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590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11"/>
    </mc:Choice>
    <mc:Fallback xmlns="">
      <p:transition spd="slow" advTm="29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167" objId="11"/>
        <p14:stopEvt time="28999" objId="11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5E415E-45CA-430E-BC9C-83E8DAFDDFB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78AD5-5AD7-4CEE-96A0-15D02BA3BF9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2DF9C47-8495-486E-8B6D-B1240DAEA25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A605E58-45CE-45E9-B152-503C4A467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6875" l="10000" r="90000">
                            <a14:foregroundMark x1="35104" y1="16250" x2="38542" y2="8438"/>
                            <a14:foregroundMark x1="38542" y1="8438" x2="45313" y2="12812"/>
                            <a14:foregroundMark x1="45313" y1="12812" x2="49583" y2="20156"/>
                            <a14:foregroundMark x1="49583" y1="20156" x2="64792" y2="14375"/>
                            <a14:foregroundMark x1="64792" y1="14375" x2="70938" y2="19688"/>
                            <a14:foregroundMark x1="70938" y1="19688" x2="73750" y2="30000"/>
                            <a14:foregroundMark x1="73750" y1="30000" x2="71354" y2="83281"/>
                            <a14:foregroundMark x1="71354" y1="83281" x2="68854" y2="93750"/>
                            <a14:foregroundMark x1="68854" y1="93750" x2="49479" y2="99688"/>
                            <a14:foregroundMark x1="49479" y1="99688" x2="24063" y2="96875"/>
                            <a14:foregroundMark x1="24063" y1="96875" x2="21354" y2="85469"/>
                            <a14:foregroundMark x1="21354" y1="85469" x2="21042" y2="71719"/>
                            <a14:foregroundMark x1="21042" y1="71719" x2="35208" y2="22500"/>
                            <a14:foregroundMark x1="35208" y1="22500" x2="34896" y2="15313"/>
                          </a14:backgroundRemoval>
                        </a14:imgEffect>
                        <a14:imgEffect>
                          <a14:sharpenSoften amount="250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</a:extLst>
              </a:blip>
              <a:srcRect l="24422" r="27360"/>
              <a:stretch/>
            </p:blipFill>
            <p:spPr>
              <a:xfrm>
                <a:off x="7349358" y="1333394"/>
                <a:ext cx="4004442" cy="5524606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2BC938-6CAB-47F7-BB0E-3007E788B99A}"/>
                </a:ext>
              </a:extLst>
            </p:cNvPr>
            <p:cNvSpPr/>
            <p:nvPr/>
          </p:nvSpPr>
          <p:spPr>
            <a:xfrm>
              <a:off x="5433646" y="0"/>
              <a:ext cx="6758354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622A81-7EFB-4DDD-9D3C-34918BB9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Implementation: API</a:t>
            </a:r>
            <a:endParaRPr lang="ko-KR" altLang="en-US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C50478-1E76-4C05-A29E-1CFC10F76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4693"/>
            <a:ext cx="10515600" cy="17745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Step 1)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Install Anaconda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Anaconda is a package manager that helps manage libraries used in data science, machine learning, and deep learning.</a:t>
            </a:r>
          </a:p>
        </p:txBody>
      </p:sp>
      <p:pic>
        <p:nvPicPr>
          <p:cNvPr id="1026" name="Picture 2" descr="우분투 20.04 anaconda navigator not found">
            <a:extLst>
              <a:ext uri="{FF2B5EF4-FFF2-40B4-BE49-F238E27FC236}">
                <a16:creationId xmlns:a16="http://schemas.microsoft.com/office/drawing/2014/main" id="{4F119D2C-1DE8-4317-946A-AE54FA8AAB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90" b="29429"/>
          <a:stretch/>
        </p:blipFill>
        <p:spPr bwMode="auto">
          <a:xfrm>
            <a:off x="381000" y="4028280"/>
            <a:ext cx="11430000" cy="248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BB8F617E-035B-4C7C-A9E7-75C2328AFE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2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15"/>
    </mc:Choice>
    <mc:Fallback xmlns="">
      <p:transition spd="slow" advTm="26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5E415E-45CA-430E-BC9C-83E8DAFDDFB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78AD5-5AD7-4CEE-96A0-15D02BA3BF9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2DF9C47-8495-486E-8B6D-B1240DAEA25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A605E58-45CE-45E9-B152-503C4A467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6875" l="10000" r="90000">
                            <a14:foregroundMark x1="35104" y1="16250" x2="38542" y2="8438"/>
                            <a14:foregroundMark x1="38542" y1="8438" x2="45313" y2="12812"/>
                            <a14:foregroundMark x1="45313" y1="12812" x2="49583" y2="20156"/>
                            <a14:foregroundMark x1="49583" y1="20156" x2="64792" y2="14375"/>
                            <a14:foregroundMark x1="64792" y1="14375" x2="70938" y2="19688"/>
                            <a14:foregroundMark x1="70938" y1="19688" x2="73750" y2="30000"/>
                            <a14:foregroundMark x1="73750" y1="30000" x2="71354" y2="83281"/>
                            <a14:foregroundMark x1="71354" y1="83281" x2="68854" y2="93750"/>
                            <a14:foregroundMark x1="68854" y1="93750" x2="49479" y2="99688"/>
                            <a14:foregroundMark x1="49479" y1="99688" x2="24063" y2="96875"/>
                            <a14:foregroundMark x1="24063" y1="96875" x2="21354" y2="85469"/>
                            <a14:foregroundMark x1="21354" y1="85469" x2="21042" y2="71719"/>
                            <a14:foregroundMark x1="21042" y1="71719" x2="35208" y2="22500"/>
                            <a14:foregroundMark x1="35208" y1="22500" x2="34896" y2="15313"/>
                          </a14:backgroundRemoval>
                        </a14:imgEffect>
                        <a14:imgEffect>
                          <a14:sharpenSoften amount="250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</a:extLst>
              </a:blip>
              <a:srcRect l="24422" r="27360"/>
              <a:stretch/>
            </p:blipFill>
            <p:spPr>
              <a:xfrm>
                <a:off x="7349358" y="1333394"/>
                <a:ext cx="4004442" cy="5524606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2BC938-6CAB-47F7-BB0E-3007E788B99A}"/>
                </a:ext>
              </a:extLst>
            </p:cNvPr>
            <p:cNvSpPr/>
            <p:nvPr/>
          </p:nvSpPr>
          <p:spPr>
            <a:xfrm>
              <a:off x="5433646" y="0"/>
              <a:ext cx="6758354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622A81-7EFB-4DDD-9D3C-34918BB9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Implementation: API</a:t>
            </a:r>
            <a:endParaRPr lang="ko-KR" altLang="en-US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C50478-1E76-4C05-A29E-1CFC10F76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1849"/>
            <a:ext cx="9072880" cy="314769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Step 2)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chemeClr val="bg1">
                    <a:lumMod val="9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Download </a:t>
            </a:r>
            <a:r>
              <a:rPr lang="en-US" altLang="ko-KR" b="0" i="0" u="none" strike="noStrike" dirty="0">
                <a:solidFill>
                  <a:schemeClr val="accent5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‘zolzak_conda_packages_export.txt’</a:t>
            </a:r>
            <a:r>
              <a:rPr lang="en-US" altLang="ko-KR" b="0" i="0" dirty="0">
                <a:solidFill>
                  <a:schemeClr val="accent5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 </a:t>
            </a:r>
            <a:r>
              <a:rPr lang="en-US" altLang="ko-KR" b="0" i="0" dirty="0">
                <a:solidFill>
                  <a:schemeClr val="bg1">
                    <a:lumMod val="9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here.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chemeClr val="bg1">
                    <a:lumMod val="9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This text file is located in our project GitHub repository.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This text file is a list of libraries required for an anaconda virtual environment to run project.</a:t>
            </a:r>
            <a:endParaRPr lang="en-US" altLang="ko-KR" b="0" i="0" dirty="0">
              <a:solidFill>
                <a:schemeClr val="bg1">
                  <a:lumMod val="95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Step 3)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Launch Anaconda prompt as administrator.</a:t>
            </a:r>
          </a:p>
          <a:p>
            <a:pPr marL="0" indent="0">
              <a:buNone/>
            </a:pPr>
            <a:endParaRPr lang="en-US" altLang="ko-KR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ED4F8437-346A-4DF9-8A1D-20456FC262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16"/>
    </mc:Choice>
    <mc:Fallback xmlns="">
      <p:transition spd="slow" advTm="23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5E415E-45CA-430E-BC9C-83E8DAFDDFB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78AD5-5AD7-4CEE-96A0-15D02BA3BF9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2DF9C47-8495-486E-8B6D-B1240DAEA25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A605E58-45CE-45E9-B152-503C4A467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6875" l="10000" r="90000">
                            <a14:foregroundMark x1="35104" y1="16250" x2="38542" y2="8438"/>
                            <a14:foregroundMark x1="38542" y1="8438" x2="45313" y2="12812"/>
                            <a14:foregroundMark x1="45313" y1="12812" x2="49583" y2="20156"/>
                            <a14:foregroundMark x1="49583" y1="20156" x2="64792" y2="14375"/>
                            <a14:foregroundMark x1="64792" y1="14375" x2="70938" y2="19688"/>
                            <a14:foregroundMark x1="70938" y1="19688" x2="73750" y2="30000"/>
                            <a14:foregroundMark x1="73750" y1="30000" x2="71354" y2="83281"/>
                            <a14:foregroundMark x1="71354" y1="83281" x2="68854" y2="93750"/>
                            <a14:foregroundMark x1="68854" y1="93750" x2="49479" y2="99688"/>
                            <a14:foregroundMark x1="49479" y1="99688" x2="24063" y2="96875"/>
                            <a14:foregroundMark x1="24063" y1="96875" x2="21354" y2="85469"/>
                            <a14:foregroundMark x1="21354" y1="85469" x2="21042" y2="71719"/>
                            <a14:foregroundMark x1="21042" y1="71719" x2="35208" y2="22500"/>
                            <a14:foregroundMark x1="35208" y1="22500" x2="34896" y2="15313"/>
                          </a14:backgroundRemoval>
                        </a14:imgEffect>
                        <a14:imgEffect>
                          <a14:sharpenSoften amount="250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</a:extLst>
              </a:blip>
              <a:srcRect l="24422" r="27360"/>
              <a:stretch/>
            </p:blipFill>
            <p:spPr>
              <a:xfrm>
                <a:off x="7349358" y="1333394"/>
                <a:ext cx="4004442" cy="5524606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2BC938-6CAB-47F7-BB0E-3007E788B99A}"/>
                </a:ext>
              </a:extLst>
            </p:cNvPr>
            <p:cNvSpPr/>
            <p:nvPr/>
          </p:nvSpPr>
          <p:spPr>
            <a:xfrm>
              <a:off x="5433646" y="0"/>
              <a:ext cx="6758354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622A81-7EFB-4DDD-9D3C-34918BB9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Implementation: API</a:t>
            </a:r>
            <a:endParaRPr lang="ko-KR" altLang="en-US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C50478-1E76-4C05-A29E-1CFC10F76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9345"/>
            <a:ext cx="6511158" cy="286829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Step 4)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 can run the command below to create a virtual environment and install packages at once!</a:t>
            </a:r>
          </a:p>
          <a:p>
            <a:pPr marL="0" indent="0">
              <a:buNone/>
            </a:pPr>
            <a:endParaRPr lang="en-US" altLang="ko-KR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4B4806-419E-4D3D-AE11-8E208AE8D267}"/>
              </a:ext>
            </a:extLst>
          </p:cNvPr>
          <p:cNvSpPr/>
          <p:nvPr/>
        </p:nvSpPr>
        <p:spPr>
          <a:xfrm>
            <a:off x="335280" y="5247640"/>
            <a:ext cx="11521440" cy="8585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i="0" dirty="0">
                <a:solidFill>
                  <a:schemeClr val="bg1">
                    <a:lumMod val="95000"/>
                  </a:schemeClr>
                </a:solidFill>
                <a:effectLst/>
                <a:latin typeface="Consolas" panose="020B0609020204030204" pitchFamily="49" charset="0"/>
              </a:rPr>
              <a:t>$ </a:t>
            </a:r>
            <a:r>
              <a:rPr lang="en-US" altLang="ko-KR" b="0" i="0" dirty="0" err="1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US" altLang="ko-KR" b="0" i="0" dirty="0">
                <a:solidFill>
                  <a:schemeClr val="bg1">
                    <a:lumMod val="95000"/>
                  </a:schemeClr>
                </a:solidFill>
                <a:effectLst/>
                <a:latin typeface="Consolas" panose="020B0609020204030204" pitchFamily="49" charset="0"/>
              </a:rPr>
              <a:t> create -n(--name) VENV_NAME --file </a:t>
            </a:r>
            <a:r>
              <a:rPr lang="en-US" altLang="ko-KR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i="0" dirty="0">
                <a:solidFill>
                  <a:schemeClr val="bg1">
                    <a:lumMod val="95000"/>
                  </a:schemeClr>
                </a:solidFill>
                <a:effectLst/>
                <a:latin typeface="Consolas" panose="020B0609020204030204" pitchFamily="49" charset="0"/>
              </a:rPr>
              <a:t>\zolzak_conda_packages_export.txt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ADC88459-D972-415C-A4DD-D42F3F664D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9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47"/>
    </mc:Choice>
    <mc:Fallback xmlns="">
      <p:transition spd="slow" advTm="14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5E415E-45CA-430E-BC9C-83E8DAFDDFB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78AD5-5AD7-4CEE-96A0-15D02BA3BF9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2DF9C47-8495-486E-8B6D-B1240DAEA25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A605E58-45CE-45E9-B152-503C4A467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6875" l="10000" r="90000">
                            <a14:foregroundMark x1="35104" y1="16250" x2="38542" y2="8438"/>
                            <a14:foregroundMark x1="38542" y1="8438" x2="45313" y2="12812"/>
                            <a14:foregroundMark x1="45313" y1="12812" x2="49583" y2="20156"/>
                            <a14:foregroundMark x1="49583" y1="20156" x2="64792" y2="14375"/>
                            <a14:foregroundMark x1="64792" y1="14375" x2="70938" y2="19688"/>
                            <a14:foregroundMark x1="70938" y1="19688" x2="73750" y2="30000"/>
                            <a14:foregroundMark x1="73750" y1="30000" x2="71354" y2="83281"/>
                            <a14:foregroundMark x1="71354" y1="83281" x2="68854" y2="93750"/>
                            <a14:foregroundMark x1="68854" y1="93750" x2="49479" y2="99688"/>
                            <a14:foregroundMark x1="49479" y1="99688" x2="24063" y2="96875"/>
                            <a14:foregroundMark x1="24063" y1="96875" x2="21354" y2="85469"/>
                            <a14:foregroundMark x1="21354" y1="85469" x2="21042" y2="71719"/>
                            <a14:foregroundMark x1="21042" y1="71719" x2="35208" y2="22500"/>
                            <a14:foregroundMark x1="35208" y1="22500" x2="34896" y2="15313"/>
                          </a14:backgroundRemoval>
                        </a14:imgEffect>
                        <a14:imgEffect>
                          <a14:sharpenSoften amount="250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</a:extLst>
              </a:blip>
              <a:srcRect l="24422" r="27360"/>
              <a:stretch/>
            </p:blipFill>
            <p:spPr>
              <a:xfrm>
                <a:off x="7349358" y="1333394"/>
                <a:ext cx="4004442" cy="5524606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2BC938-6CAB-47F7-BB0E-3007E788B99A}"/>
                </a:ext>
              </a:extLst>
            </p:cNvPr>
            <p:cNvSpPr/>
            <p:nvPr/>
          </p:nvSpPr>
          <p:spPr>
            <a:xfrm>
              <a:off x="5433646" y="0"/>
              <a:ext cx="6758354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622A81-7EFB-4DDD-9D3C-34918BB9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Implementation: API</a:t>
            </a:r>
            <a:endParaRPr lang="ko-KR" altLang="en-US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C50478-1E76-4C05-A29E-1CFC10F76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8599"/>
            <a:ext cx="7137400" cy="247904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Step 5)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The following command let user download a project to user’s local storage.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FDD264-775C-4D36-A268-DDA159E4220C}"/>
              </a:ext>
            </a:extLst>
          </p:cNvPr>
          <p:cNvSpPr/>
          <p:nvPr/>
        </p:nvSpPr>
        <p:spPr>
          <a:xfrm>
            <a:off x="335280" y="5247640"/>
            <a:ext cx="11521440" cy="8585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i="0" dirty="0">
                <a:solidFill>
                  <a:schemeClr val="bg1">
                    <a:lumMod val="95000"/>
                  </a:schemeClr>
                </a:solidFill>
                <a:effectLst/>
                <a:latin typeface="Consolas" panose="020B0609020204030204" pitchFamily="49" charset="0"/>
              </a:rPr>
              <a:t>$ 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en-US" altLang="ko-KR" b="0" i="0" dirty="0">
                <a:solidFill>
                  <a:schemeClr val="bg1">
                    <a:lumMod val="95000"/>
                  </a:schemeClr>
                </a:solidFill>
                <a:effectLst/>
                <a:latin typeface="Consolas" panose="020B0609020204030204" pitchFamily="49" charset="0"/>
              </a:rPr>
              <a:t> clone https://github.com/GijuAhn/Zolzak_PetBreedsClassification.git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DB9C5E45-7D48-4CEF-B0DF-6022682365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08"/>
    </mc:Choice>
    <mc:Fallback xmlns="">
      <p:transition spd="slow" advTm="13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5E415E-45CA-430E-BC9C-83E8DAFDDFB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78AD5-5AD7-4CEE-96A0-15D02BA3BF9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2DF9C47-8495-486E-8B6D-B1240DAEA25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A605E58-45CE-45E9-B152-503C4A467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6875" l="10000" r="90000">
                            <a14:foregroundMark x1="35104" y1="16250" x2="38542" y2="8438"/>
                            <a14:foregroundMark x1="38542" y1="8438" x2="45313" y2="12812"/>
                            <a14:foregroundMark x1="45313" y1="12812" x2="49583" y2="20156"/>
                            <a14:foregroundMark x1="49583" y1="20156" x2="64792" y2="14375"/>
                            <a14:foregroundMark x1="64792" y1="14375" x2="70938" y2="19688"/>
                            <a14:foregroundMark x1="70938" y1="19688" x2="73750" y2="30000"/>
                            <a14:foregroundMark x1="73750" y1="30000" x2="71354" y2="83281"/>
                            <a14:foregroundMark x1="71354" y1="83281" x2="68854" y2="93750"/>
                            <a14:foregroundMark x1="68854" y1="93750" x2="49479" y2="99688"/>
                            <a14:foregroundMark x1="49479" y1="99688" x2="24063" y2="96875"/>
                            <a14:foregroundMark x1="24063" y1="96875" x2="21354" y2="85469"/>
                            <a14:foregroundMark x1="21354" y1="85469" x2="21042" y2="71719"/>
                            <a14:foregroundMark x1="21042" y1="71719" x2="35208" y2="22500"/>
                            <a14:foregroundMark x1="35208" y1="22500" x2="34896" y2="15313"/>
                          </a14:backgroundRemoval>
                        </a14:imgEffect>
                        <a14:imgEffect>
                          <a14:sharpenSoften amount="250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</a:extLst>
              </a:blip>
              <a:srcRect l="24422" r="27360"/>
              <a:stretch/>
            </p:blipFill>
            <p:spPr>
              <a:xfrm>
                <a:off x="7349358" y="1333394"/>
                <a:ext cx="4004442" cy="5524606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2BC938-6CAB-47F7-BB0E-3007E788B99A}"/>
                </a:ext>
              </a:extLst>
            </p:cNvPr>
            <p:cNvSpPr/>
            <p:nvPr/>
          </p:nvSpPr>
          <p:spPr>
            <a:xfrm>
              <a:off x="5433646" y="0"/>
              <a:ext cx="6758354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622A81-7EFB-4DDD-9D3C-34918BB9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Implementation: API</a:t>
            </a:r>
            <a:endParaRPr lang="ko-KR" altLang="en-US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C50478-1E76-4C05-A29E-1CFC10F76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7525"/>
            <a:ext cx="7030720" cy="3307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Step 6)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 can open, build, and run the project folder in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Pycharm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(or any other IDE).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Model architecture and learning processes have been modularized and made into APIs to allow users to easily modify and execute code themselves.</a:t>
            </a:r>
          </a:p>
          <a:p>
            <a:pPr marL="0" indent="0">
              <a:buNone/>
            </a:pPr>
            <a:endParaRPr lang="en-US" altLang="ko-KR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28FE1FCB-80EE-4593-9754-0119496F16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4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29"/>
    </mc:Choice>
    <mc:Fallback xmlns="">
      <p:transition spd="slow" advTm="24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5E415E-45CA-430E-BC9C-83E8DAFDDFB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78AD5-5AD7-4CEE-96A0-15D02BA3BF9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2DF9C47-8495-486E-8B6D-B1240DAEA25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A605E58-45CE-45E9-B152-503C4A467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6875" l="10000" r="90000">
                            <a14:foregroundMark x1="35104" y1="16250" x2="38542" y2="8438"/>
                            <a14:foregroundMark x1="38542" y1="8438" x2="45313" y2="12812"/>
                            <a14:foregroundMark x1="45313" y1="12812" x2="49583" y2="20156"/>
                            <a14:foregroundMark x1="49583" y1="20156" x2="64792" y2="14375"/>
                            <a14:foregroundMark x1="64792" y1="14375" x2="70938" y2="19688"/>
                            <a14:foregroundMark x1="70938" y1="19688" x2="73750" y2="30000"/>
                            <a14:foregroundMark x1="73750" y1="30000" x2="71354" y2="83281"/>
                            <a14:foregroundMark x1="71354" y1="83281" x2="68854" y2="93750"/>
                            <a14:foregroundMark x1="68854" y1="93750" x2="49479" y2="99688"/>
                            <a14:foregroundMark x1="49479" y1="99688" x2="24063" y2="96875"/>
                            <a14:foregroundMark x1="24063" y1="96875" x2="21354" y2="85469"/>
                            <a14:foregroundMark x1="21354" y1="85469" x2="21042" y2="71719"/>
                            <a14:foregroundMark x1="21042" y1="71719" x2="35208" y2="22500"/>
                            <a14:foregroundMark x1="35208" y1="22500" x2="34896" y2="15313"/>
                          </a14:backgroundRemoval>
                        </a14:imgEffect>
                        <a14:imgEffect>
                          <a14:sharpenSoften amount="250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</a:extLst>
              </a:blip>
              <a:srcRect l="24422" r="27360"/>
              <a:stretch/>
            </p:blipFill>
            <p:spPr>
              <a:xfrm>
                <a:off x="7349358" y="1333394"/>
                <a:ext cx="4004442" cy="5524606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2BC938-6CAB-47F7-BB0E-3007E788B99A}"/>
                </a:ext>
              </a:extLst>
            </p:cNvPr>
            <p:cNvSpPr/>
            <p:nvPr/>
          </p:nvSpPr>
          <p:spPr>
            <a:xfrm>
              <a:off x="5433646" y="0"/>
              <a:ext cx="6758354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622A81-7EFB-4DDD-9D3C-34918BB9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Implementation:</a:t>
            </a:r>
            <a:b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structure</a:t>
            </a:r>
            <a:endParaRPr lang="ko-KR" altLang="en-US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181174D-C03E-49C1-A88C-47527522F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7638"/>
            <a:ext cx="10515600" cy="482867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Core Components</a:t>
            </a:r>
            <a:endParaRPr lang="en-US" altLang="ko-KR" sz="1800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endParaRPr lang="en-US" altLang="ko-KR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en-US" altLang="ko-KR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main.py</a:t>
            </a:r>
          </a:p>
          <a:p>
            <a:pPr lvl="2"/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bottleneck_features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2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</a:p>
          <a:p>
            <a:pPr lvl="2"/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haarcascades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2"/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saved_models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2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static</a:t>
            </a:r>
          </a:p>
          <a:p>
            <a:pPr lvl="1"/>
            <a:endParaRPr lang="en-US" altLang="ko-KR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en-US" altLang="ko-KR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templates</a:t>
            </a:r>
          </a:p>
          <a:p>
            <a:pPr lvl="2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cat.html</a:t>
            </a:r>
          </a:p>
          <a:p>
            <a:pPr lvl="2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cat_success.html</a:t>
            </a:r>
          </a:p>
          <a:p>
            <a:pPr lvl="2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dog.html</a:t>
            </a:r>
          </a:p>
          <a:p>
            <a:pPr lvl="2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dog_success.html</a:t>
            </a:r>
          </a:p>
          <a:p>
            <a:pPr lvl="2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info.html</a:t>
            </a:r>
          </a:p>
          <a:p>
            <a:pPr lvl="2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index.html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1342563-FA4C-41FA-8051-6E78AA9D8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9358" y="19741"/>
            <a:ext cx="3406904" cy="68382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4A1550-B5BA-4ABB-B05B-DC14188D43C2}"/>
              </a:ext>
            </a:extLst>
          </p:cNvPr>
          <p:cNvSpPr/>
          <p:nvPr/>
        </p:nvSpPr>
        <p:spPr>
          <a:xfrm>
            <a:off x="7532484" y="2579453"/>
            <a:ext cx="3032910" cy="116789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9D47DD-4D69-4B7A-8607-688665A9C40C}"/>
              </a:ext>
            </a:extLst>
          </p:cNvPr>
          <p:cNvSpPr/>
          <p:nvPr/>
        </p:nvSpPr>
        <p:spPr>
          <a:xfrm>
            <a:off x="7536355" y="4173649"/>
            <a:ext cx="3155092" cy="168349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56A611-EEA9-41D0-BB9B-4BD298D31D7A}"/>
              </a:ext>
            </a:extLst>
          </p:cNvPr>
          <p:cNvSpPr/>
          <p:nvPr/>
        </p:nvSpPr>
        <p:spPr>
          <a:xfrm>
            <a:off x="7536355" y="423427"/>
            <a:ext cx="3032910" cy="20979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4D6387E-FCCD-4CC7-B9DB-C47B89B4B8C2}"/>
              </a:ext>
            </a:extLst>
          </p:cNvPr>
          <p:cNvCxnSpPr>
            <a:endCxn id="11" idx="1"/>
          </p:cNvCxnSpPr>
          <p:nvPr/>
        </p:nvCxnSpPr>
        <p:spPr>
          <a:xfrm flipV="1">
            <a:off x="3123446" y="3163402"/>
            <a:ext cx="4409038" cy="1562507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86D94F2-5079-4EE7-92D6-864647DF57CA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123446" y="1472407"/>
            <a:ext cx="4412909" cy="13410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CC1803B-BB21-423B-9FA8-61DDD19800B3}"/>
              </a:ext>
            </a:extLst>
          </p:cNvPr>
          <p:cNvCxnSpPr>
            <a:cxnSpLocks/>
          </p:cNvCxnSpPr>
          <p:nvPr/>
        </p:nvCxnSpPr>
        <p:spPr>
          <a:xfrm>
            <a:off x="3141505" y="2819284"/>
            <a:ext cx="4385797" cy="21870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6694E42-6551-4290-8C29-CCA401D919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4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91"/>
    </mc:Choice>
    <mc:Fallback xmlns="">
      <p:transition spd="slow" advTm="11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5E415E-45CA-430E-BC9C-83E8DAFDDFB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78AD5-5AD7-4CEE-96A0-15D02BA3BF9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2DF9C47-8495-486E-8B6D-B1240DAEA25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A605E58-45CE-45E9-B152-503C4A467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6875" l="10000" r="90000">
                            <a14:foregroundMark x1="35104" y1="16250" x2="38542" y2="8438"/>
                            <a14:foregroundMark x1="38542" y1="8438" x2="45313" y2="12812"/>
                            <a14:foregroundMark x1="45313" y1="12812" x2="49583" y2="20156"/>
                            <a14:foregroundMark x1="49583" y1="20156" x2="64792" y2="14375"/>
                            <a14:foregroundMark x1="64792" y1="14375" x2="70938" y2="19688"/>
                            <a14:foregroundMark x1="70938" y1="19688" x2="73750" y2="30000"/>
                            <a14:foregroundMark x1="73750" y1="30000" x2="71354" y2="83281"/>
                            <a14:foregroundMark x1="71354" y1="83281" x2="68854" y2="93750"/>
                            <a14:foregroundMark x1="68854" y1="93750" x2="49479" y2="99688"/>
                            <a14:foregroundMark x1="49479" y1="99688" x2="24063" y2="96875"/>
                            <a14:foregroundMark x1="24063" y1="96875" x2="21354" y2="85469"/>
                            <a14:foregroundMark x1="21354" y1="85469" x2="21042" y2="71719"/>
                            <a14:foregroundMark x1="21042" y1="71719" x2="35208" y2="22500"/>
                            <a14:foregroundMark x1="35208" y1="22500" x2="34896" y2="15313"/>
                          </a14:backgroundRemoval>
                        </a14:imgEffect>
                        <a14:imgEffect>
                          <a14:sharpenSoften amount="250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</a:extLst>
              </a:blip>
              <a:srcRect l="24422" r="27360"/>
              <a:stretch/>
            </p:blipFill>
            <p:spPr>
              <a:xfrm>
                <a:off x="7349358" y="1333394"/>
                <a:ext cx="4004442" cy="5524606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2BC938-6CAB-47F7-BB0E-3007E788B99A}"/>
                </a:ext>
              </a:extLst>
            </p:cNvPr>
            <p:cNvSpPr/>
            <p:nvPr/>
          </p:nvSpPr>
          <p:spPr>
            <a:xfrm>
              <a:off x="5433646" y="0"/>
              <a:ext cx="6758354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622A81-7EFB-4DDD-9D3C-34918BB9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Implementation: technical info</a:t>
            </a:r>
            <a:endParaRPr lang="ko-KR" altLang="en-US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181174D-C03E-49C1-A88C-47527522F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ResNet50 transfer learning</a:t>
            </a: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D1E73B02-4CE9-42A3-ACFB-373812060E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43"/>
          <a:stretch/>
        </p:blipFill>
        <p:spPr>
          <a:xfrm>
            <a:off x="1211628" y="2419193"/>
            <a:ext cx="9768743" cy="407368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F7E3F59-4EF5-41BD-9A4F-14E6C8A27E7C}"/>
              </a:ext>
            </a:extLst>
          </p:cNvPr>
          <p:cNvSpPr/>
          <p:nvPr/>
        </p:nvSpPr>
        <p:spPr>
          <a:xfrm>
            <a:off x="5961185" y="2375232"/>
            <a:ext cx="1582615" cy="4148661"/>
          </a:xfrm>
          <a:custGeom>
            <a:avLst/>
            <a:gdLst>
              <a:gd name="connsiteX0" fmla="*/ 0 w 1582615"/>
              <a:gd name="connsiteY0" fmla="*/ 0 h 4148661"/>
              <a:gd name="connsiteX1" fmla="*/ 543364 w 1582615"/>
              <a:gd name="connsiteY1" fmla="*/ 0 h 4148661"/>
              <a:gd name="connsiteX2" fmla="*/ 1070903 w 1582615"/>
              <a:gd name="connsiteY2" fmla="*/ 0 h 4148661"/>
              <a:gd name="connsiteX3" fmla="*/ 1582615 w 1582615"/>
              <a:gd name="connsiteY3" fmla="*/ 0 h 4148661"/>
              <a:gd name="connsiteX4" fmla="*/ 1582615 w 1582615"/>
              <a:gd name="connsiteY4" fmla="*/ 649957 h 4148661"/>
              <a:gd name="connsiteX5" fmla="*/ 1582615 w 1582615"/>
              <a:gd name="connsiteY5" fmla="*/ 1216941 h 4148661"/>
              <a:gd name="connsiteX6" fmla="*/ 1582615 w 1582615"/>
              <a:gd name="connsiteY6" fmla="*/ 1949871 h 4148661"/>
              <a:gd name="connsiteX7" fmla="*/ 1582615 w 1582615"/>
              <a:gd name="connsiteY7" fmla="*/ 2724287 h 4148661"/>
              <a:gd name="connsiteX8" fmla="*/ 1582615 w 1582615"/>
              <a:gd name="connsiteY8" fmla="*/ 3374244 h 4148661"/>
              <a:gd name="connsiteX9" fmla="*/ 1582615 w 1582615"/>
              <a:gd name="connsiteY9" fmla="*/ 4148661 h 4148661"/>
              <a:gd name="connsiteX10" fmla="*/ 1070903 w 1582615"/>
              <a:gd name="connsiteY10" fmla="*/ 4148661 h 4148661"/>
              <a:gd name="connsiteX11" fmla="*/ 575017 w 1582615"/>
              <a:gd name="connsiteY11" fmla="*/ 4148661 h 4148661"/>
              <a:gd name="connsiteX12" fmla="*/ 0 w 1582615"/>
              <a:gd name="connsiteY12" fmla="*/ 4148661 h 4148661"/>
              <a:gd name="connsiteX13" fmla="*/ 0 w 1582615"/>
              <a:gd name="connsiteY13" fmla="*/ 3581677 h 4148661"/>
              <a:gd name="connsiteX14" fmla="*/ 0 w 1582615"/>
              <a:gd name="connsiteY14" fmla="*/ 2973207 h 4148661"/>
              <a:gd name="connsiteX15" fmla="*/ 0 w 1582615"/>
              <a:gd name="connsiteY15" fmla="*/ 2364737 h 4148661"/>
              <a:gd name="connsiteX16" fmla="*/ 0 w 1582615"/>
              <a:gd name="connsiteY16" fmla="*/ 1590320 h 4148661"/>
              <a:gd name="connsiteX17" fmla="*/ 0 w 1582615"/>
              <a:gd name="connsiteY17" fmla="*/ 857390 h 4148661"/>
              <a:gd name="connsiteX18" fmla="*/ 0 w 1582615"/>
              <a:gd name="connsiteY18" fmla="*/ 0 h 414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82615" h="4148661" extrusionOk="0">
                <a:moveTo>
                  <a:pt x="0" y="0"/>
                </a:moveTo>
                <a:cubicBezTo>
                  <a:pt x="141818" y="-14424"/>
                  <a:pt x="288125" y="13882"/>
                  <a:pt x="543364" y="0"/>
                </a:cubicBezTo>
                <a:cubicBezTo>
                  <a:pt x="798603" y="-13882"/>
                  <a:pt x="869671" y="23694"/>
                  <a:pt x="1070903" y="0"/>
                </a:cubicBezTo>
                <a:cubicBezTo>
                  <a:pt x="1272135" y="-23694"/>
                  <a:pt x="1353379" y="24469"/>
                  <a:pt x="1582615" y="0"/>
                </a:cubicBezTo>
                <a:cubicBezTo>
                  <a:pt x="1574352" y="202360"/>
                  <a:pt x="1604956" y="364282"/>
                  <a:pt x="1582615" y="649957"/>
                </a:cubicBezTo>
                <a:cubicBezTo>
                  <a:pt x="1560274" y="935632"/>
                  <a:pt x="1558675" y="1057657"/>
                  <a:pt x="1582615" y="1216941"/>
                </a:cubicBezTo>
                <a:cubicBezTo>
                  <a:pt x="1606555" y="1376225"/>
                  <a:pt x="1596918" y="1604247"/>
                  <a:pt x="1582615" y="1949871"/>
                </a:cubicBezTo>
                <a:cubicBezTo>
                  <a:pt x="1568313" y="2295495"/>
                  <a:pt x="1594708" y="2358988"/>
                  <a:pt x="1582615" y="2724287"/>
                </a:cubicBezTo>
                <a:cubicBezTo>
                  <a:pt x="1570522" y="3089586"/>
                  <a:pt x="1564412" y="3137888"/>
                  <a:pt x="1582615" y="3374244"/>
                </a:cubicBezTo>
                <a:cubicBezTo>
                  <a:pt x="1600818" y="3610600"/>
                  <a:pt x="1605964" y="3849476"/>
                  <a:pt x="1582615" y="4148661"/>
                </a:cubicBezTo>
                <a:cubicBezTo>
                  <a:pt x="1413211" y="4145353"/>
                  <a:pt x="1273103" y="4149526"/>
                  <a:pt x="1070903" y="4148661"/>
                </a:cubicBezTo>
                <a:cubicBezTo>
                  <a:pt x="868703" y="4147796"/>
                  <a:pt x="806092" y="4148925"/>
                  <a:pt x="575017" y="4148661"/>
                </a:cubicBezTo>
                <a:cubicBezTo>
                  <a:pt x="343942" y="4148397"/>
                  <a:pt x="237662" y="4134782"/>
                  <a:pt x="0" y="4148661"/>
                </a:cubicBezTo>
                <a:cubicBezTo>
                  <a:pt x="-7670" y="3890200"/>
                  <a:pt x="-15306" y="3730834"/>
                  <a:pt x="0" y="3581677"/>
                </a:cubicBezTo>
                <a:cubicBezTo>
                  <a:pt x="15306" y="3432520"/>
                  <a:pt x="-13241" y="3151868"/>
                  <a:pt x="0" y="2973207"/>
                </a:cubicBezTo>
                <a:cubicBezTo>
                  <a:pt x="13241" y="2794546"/>
                  <a:pt x="8514" y="2521533"/>
                  <a:pt x="0" y="2364737"/>
                </a:cubicBezTo>
                <a:cubicBezTo>
                  <a:pt x="-8514" y="2207941"/>
                  <a:pt x="12862" y="1825129"/>
                  <a:pt x="0" y="1590320"/>
                </a:cubicBezTo>
                <a:cubicBezTo>
                  <a:pt x="-12862" y="1355511"/>
                  <a:pt x="-5044" y="1104023"/>
                  <a:pt x="0" y="857390"/>
                </a:cubicBezTo>
                <a:cubicBezTo>
                  <a:pt x="5044" y="610757"/>
                  <a:pt x="1512" y="298500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72876243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3F4DB5AD-2C31-4E00-A0DC-CE7435FD17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1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78"/>
    </mc:Choice>
    <mc:Fallback xmlns="">
      <p:transition spd="slow" advTm="12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5E415E-45CA-430E-BC9C-83E8DAFDDFB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78AD5-5AD7-4CEE-96A0-15D02BA3BF9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2DF9C47-8495-486E-8B6D-B1240DAEA25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A605E58-45CE-45E9-B152-503C4A467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6875" l="10000" r="90000">
                            <a14:foregroundMark x1="35104" y1="16250" x2="38542" y2="8438"/>
                            <a14:foregroundMark x1="38542" y1="8438" x2="45313" y2="12812"/>
                            <a14:foregroundMark x1="45313" y1="12812" x2="49583" y2="20156"/>
                            <a14:foregroundMark x1="49583" y1="20156" x2="64792" y2="14375"/>
                            <a14:foregroundMark x1="64792" y1="14375" x2="70938" y2="19688"/>
                            <a14:foregroundMark x1="70938" y1="19688" x2="73750" y2="30000"/>
                            <a14:foregroundMark x1="73750" y1="30000" x2="71354" y2="83281"/>
                            <a14:foregroundMark x1="71354" y1="83281" x2="68854" y2="93750"/>
                            <a14:foregroundMark x1="68854" y1="93750" x2="49479" y2="99688"/>
                            <a14:foregroundMark x1="49479" y1="99688" x2="24063" y2="96875"/>
                            <a14:foregroundMark x1="24063" y1="96875" x2="21354" y2="85469"/>
                            <a14:foregroundMark x1="21354" y1="85469" x2="21042" y2="71719"/>
                            <a14:foregroundMark x1="21042" y1="71719" x2="35208" y2="22500"/>
                            <a14:foregroundMark x1="35208" y1="22500" x2="34896" y2="15313"/>
                          </a14:backgroundRemoval>
                        </a14:imgEffect>
                        <a14:imgEffect>
                          <a14:sharpenSoften amount="250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</a:extLst>
              </a:blip>
              <a:srcRect l="24422" r="27360"/>
              <a:stretch/>
            </p:blipFill>
            <p:spPr>
              <a:xfrm>
                <a:off x="7349358" y="1333394"/>
                <a:ext cx="4004442" cy="5524606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2BC938-6CAB-47F7-BB0E-3007E788B99A}"/>
                </a:ext>
              </a:extLst>
            </p:cNvPr>
            <p:cNvSpPr/>
            <p:nvPr/>
          </p:nvSpPr>
          <p:spPr>
            <a:xfrm>
              <a:off x="5433646" y="0"/>
              <a:ext cx="6758354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622A81-7EFB-4DDD-9D3C-34918BB9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Implementation: technical info</a:t>
            </a:r>
            <a:endParaRPr lang="ko-KR" altLang="en-US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181174D-C03E-49C1-A88C-47527522F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Augmentation</a:t>
            </a:r>
          </a:p>
        </p:txBody>
      </p:sp>
      <p:pic>
        <p:nvPicPr>
          <p:cNvPr id="11" name="그림 10" descr="개이(가) 표시된 사진&#10;&#10;자동 생성된 설명">
            <a:extLst>
              <a:ext uri="{FF2B5EF4-FFF2-40B4-BE49-F238E27FC236}">
                <a16:creationId xmlns:a16="http://schemas.microsoft.com/office/drawing/2014/main" id="{31BD66C0-61C3-423F-9D84-B8B60DFC26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9" r="60783"/>
          <a:stretch/>
        </p:blipFill>
        <p:spPr>
          <a:xfrm>
            <a:off x="2867977" y="2717800"/>
            <a:ext cx="2750503" cy="3205480"/>
          </a:xfrm>
          <a:prstGeom prst="rect">
            <a:avLst/>
          </a:prstGeom>
        </p:spPr>
      </p:pic>
      <p:pic>
        <p:nvPicPr>
          <p:cNvPr id="14" name="그림 13" descr="개이(가) 표시된 사진&#10;&#10;자동 생성된 설명">
            <a:extLst>
              <a:ext uri="{FF2B5EF4-FFF2-40B4-BE49-F238E27FC236}">
                <a16:creationId xmlns:a16="http://schemas.microsoft.com/office/drawing/2014/main" id="{055AC1E9-8556-44BC-867C-FCF90DCDD1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3"/>
          <a:stretch/>
        </p:blipFill>
        <p:spPr>
          <a:xfrm>
            <a:off x="5988732" y="1535163"/>
            <a:ext cx="5283788" cy="5121067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CA92CD84-58FE-4794-8E79-A8CF0DBC1D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2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60"/>
    </mc:Choice>
    <mc:Fallback xmlns="">
      <p:transition spd="slow" advTm="14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F178AD5-5AD7-4CEE-96A0-15D02BA3BF9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2DF9C47-8495-486E-8B6D-B1240DAEA25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A605E58-45CE-45E9-B152-503C4A467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6875" l="10000" r="90000">
                          <a14:foregroundMark x1="35104" y1="16250" x2="38542" y2="8438"/>
                          <a14:foregroundMark x1="38542" y1="8438" x2="45313" y2="12812"/>
                          <a14:foregroundMark x1="45313" y1="12812" x2="49583" y2="20156"/>
                          <a14:foregroundMark x1="49583" y1="20156" x2="64792" y2="14375"/>
                          <a14:foregroundMark x1="64792" y1="14375" x2="70938" y2="19688"/>
                          <a14:foregroundMark x1="70938" y1="19688" x2="73750" y2="30000"/>
                          <a14:foregroundMark x1="73750" y1="30000" x2="71354" y2="83281"/>
                          <a14:foregroundMark x1="71354" y1="83281" x2="68854" y2="93750"/>
                          <a14:foregroundMark x1="68854" y1="93750" x2="49479" y2="99688"/>
                          <a14:foregroundMark x1="49479" y1="99688" x2="24063" y2="96875"/>
                          <a14:foregroundMark x1="24063" y1="96875" x2="21354" y2="85469"/>
                          <a14:foregroundMark x1="21354" y1="85469" x2="21042" y2="71719"/>
                          <a14:foregroundMark x1="21042" y1="71719" x2="35208" y2="22500"/>
                          <a14:foregroundMark x1="35208" y1="22500" x2="34896" y2="15313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saturation sat="33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l="24422" r="27360"/>
            <a:stretch/>
          </p:blipFill>
          <p:spPr>
            <a:xfrm>
              <a:off x="7349358" y="1333394"/>
              <a:ext cx="4004442" cy="5524606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622A81-7EFB-4DDD-9D3C-34918BB9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C50478-1E76-4C05-A29E-1CFC10F76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Introduction</a:t>
            </a:r>
          </a:p>
          <a:p>
            <a:pPr marL="514350" indent="-514350">
              <a:buAutoNum type="arabicPeriod"/>
            </a:pPr>
            <a:endParaRPr lang="en-US" altLang="ko-KR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Overview</a:t>
            </a:r>
          </a:p>
          <a:p>
            <a:pPr marL="514350" indent="-514350">
              <a:buAutoNum type="arabicPeriod"/>
            </a:pPr>
            <a:endParaRPr lang="en-US" altLang="ko-KR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Implementation</a:t>
            </a:r>
          </a:p>
          <a:p>
            <a:pPr marL="514350" indent="-514350">
              <a:buAutoNum type="arabicPeriod"/>
            </a:pPr>
            <a:endParaRPr lang="en-US" altLang="ko-KR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Experiments</a:t>
            </a:r>
          </a:p>
          <a:p>
            <a:pPr marL="514350" indent="-514350">
              <a:buAutoNum type="arabicPeriod"/>
            </a:pPr>
            <a:endParaRPr lang="en-US" altLang="ko-KR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Marketing Plan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BD3FB078-54E6-45D0-84E8-3A927682DC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9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3"/>
    </mc:Choice>
    <mc:Fallback xmlns="">
      <p:transition spd="slow" advTm="12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5E415E-45CA-430E-BC9C-83E8DAFDDFB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78AD5-5AD7-4CEE-96A0-15D02BA3BF9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2DF9C47-8495-486E-8B6D-B1240DAEA25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A605E58-45CE-45E9-B152-503C4A467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6875" l="10000" r="90000">
                            <a14:foregroundMark x1="35104" y1="16250" x2="38542" y2="8438"/>
                            <a14:foregroundMark x1="38542" y1="8438" x2="45313" y2="12812"/>
                            <a14:foregroundMark x1="45313" y1="12812" x2="49583" y2="20156"/>
                            <a14:foregroundMark x1="49583" y1="20156" x2="64792" y2="14375"/>
                            <a14:foregroundMark x1="64792" y1="14375" x2="70938" y2="19688"/>
                            <a14:foregroundMark x1="70938" y1="19688" x2="73750" y2="30000"/>
                            <a14:foregroundMark x1="73750" y1="30000" x2="71354" y2="83281"/>
                            <a14:foregroundMark x1="71354" y1="83281" x2="68854" y2="93750"/>
                            <a14:foregroundMark x1="68854" y1="93750" x2="49479" y2="99688"/>
                            <a14:foregroundMark x1="49479" y1="99688" x2="24063" y2="96875"/>
                            <a14:foregroundMark x1="24063" y1="96875" x2="21354" y2="85469"/>
                            <a14:foregroundMark x1="21354" y1="85469" x2="21042" y2="71719"/>
                            <a14:foregroundMark x1="21042" y1="71719" x2="35208" y2="22500"/>
                            <a14:foregroundMark x1="35208" y1="22500" x2="34896" y2="15313"/>
                          </a14:backgroundRemoval>
                        </a14:imgEffect>
                        <a14:imgEffect>
                          <a14:sharpenSoften amount="250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</a:extLst>
              </a:blip>
              <a:srcRect l="24422" r="27360"/>
              <a:stretch/>
            </p:blipFill>
            <p:spPr>
              <a:xfrm>
                <a:off x="7349358" y="1333394"/>
                <a:ext cx="4004442" cy="5524606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2BC938-6CAB-47F7-BB0E-3007E788B99A}"/>
                </a:ext>
              </a:extLst>
            </p:cNvPr>
            <p:cNvSpPr/>
            <p:nvPr/>
          </p:nvSpPr>
          <p:spPr>
            <a:xfrm>
              <a:off x="5433646" y="0"/>
              <a:ext cx="6758354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622A81-7EFB-4DDD-9D3C-34918BB9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Implementation: technical info</a:t>
            </a:r>
            <a:endParaRPr lang="ko-KR" altLang="en-US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181174D-C03E-49C1-A88C-47527522F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Why using 3*3 convolution filter?</a:t>
            </a:r>
          </a:p>
          <a:p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5*5 filter × 1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＜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3*3 filter × 2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7*7 filter × 1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＜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3*3 filter × 3</a:t>
            </a:r>
          </a:p>
          <a:p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3*3 filter makes </a:t>
            </a:r>
            <a:r>
              <a:rPr lang="en-US" altLang="ko-KR" sz="24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 weight</a:t>
            </a:r>
          </a:p>
          <a:p>
            <a:pPr lvl="1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Memory efficiency, fast learning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3*3 filter makes </a:t>
            </a:r>
            <a:r>
              <a:rPr lang="en-US" altLang="ko-KR" sz="24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deeper layer</a:t>
            </a:r>
          </a:p>
          <a:p>
            <a:pPr lvl="1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Get higher-dimensioned feature</a:t>
            </a:r>
          </a:p>
          <a:p>
            <a:pPr lvl="1"/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D83C85-D548-46B5-8E29-FC098E2C0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217" y="2353020"/>
            <a:ext cx="4515583" cy="3296547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3E47C99-6AE5-48A6-B671-2A4D2A4E52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20"/>
    </mc:Choice>
    <mc:Fallback xmlns="">
      <p:transition spd="slow" advTm="14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5E415E-45CA-430E-BC9C-83E8DAFDDFB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78AD5-5AD7-4CEE-96A0-15D02BA3BF9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2DF9C47-8495-486E-8B6D-B1240DAEA25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A605E58-45CE-45E9-B152-503C4A467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6875" l="10000" r="90000">
                            <a14:foregroundMark x1="35104" y1="16250" x2="38542" y2="8438"/>
                            <a14:foregroundMark x1="38542" y1="8438" x2="45313" y2="12812"/>
                            <a14:foregroundMark x1="45313" y1="12812" x2="49583" y2="20156"/>
                            <a14:foregroundMark x1="49583" y1="20156" x2="64792" y2="14375"/>
                            <a14:foregroundMark x1="64792" y1="14375" x2="70938" y2="19688"/>
                            <a14:foregroundMark x1="70938" y1="19688" x2="73750" y2="30000"/>
                            <a14:foregroundMark x1="73750" y1="30000" x2="71354" y2="83281"/>
                            <a14:foregroundMark x1="71354" y1="83281" x2="68854" y2="93750"/>
                            <a14:foregroundMark x1="68854" y1="93750" x2="49479" y2="99688"/>
                            <a14:foregroundMark x1="49479" y1="99688" x2="24063" y2="96875"/>
                            <a14:foregroundMark x1="24063" y1="96875" x2="21354" y2="85469"/>
                            <a14:foregroundMark x1="21354" y1="85469" x2="21042" y2="71719"/>
                            <a14:foregroundMark x1="21042" y1="71719" x2="35208" y2="22500"/>
                            <a14:foregroundMark x1="35208" y1="22500" x2="34896" y2="15313"/>
                          </a14:backgroundRemoval>
                        </a14:imgEffect>
                        <a14:imgEffect>
                          <a14:sharpenSoften amount="250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</a:extLst>
              </a:blip>
              <a:srcRect l="24422" r="27360"/>
              <a:stretch/>
            </p:blipFill>
            <p:spPr>
              <a:xfrm>
                <a:off x="7349358" y="1333394"/>
                <a:ext cx="4004442" cy="5524606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2BC938-6CAB-47F7-BB0E-3007E788B99A}"/>
                </a:ext>
              </a:extLst>
            </p:cNvPr>
            <p:cNvSpPr/>
            <p:nvPr/>
          </p:nvSpPr>
          <p:spPr>
            <a:xfrm>
              <a:off x="5433646" y="0"/>
              <a:ext cx="6758354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622A81-7EFB-4DDD-9D3C-34918BB9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Implementation: technical info</a:t>
            </a:r>
            <a:endParaRPr lang="ko-KR" altLang="en-US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181174D-C03E-49C1-A88C-47527522F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Batch Normalization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10AD89-6361-40E0-96F0-0E0995A9ED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06" y="2702084"/>
            <a:ext cx="10223988" cy="3322796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977D6DAB-32C4-454C-B39A-5D143EE37F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9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89"/>
    </mc:Choice>
    <mc:Fallback xmlns="">
      <p:transition spd="slow" advTm="22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5E415E-45CA-430E-BC9C-83E8DAFDDFB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78AD5-5AD7-4CEE-96A0-15D02BA3BF9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2DF9C47-8495-486E-8B6D-B1240DAEA25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A605E58-45CE-45E9-B152-503C4A467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6875" l="10000" r="90000">
                            <a14:foregroundMark x1="35104" y1="16250" x2="38542" y2="8438"/>
                            <a14:foregroundMark x1="38542" y1="8438" x2="45313" y2="12812"/>
                            <a14:foregroundMark x1="45313" y1="12812" x2="49583" y2="20156"/>
                            <a14:foregroundMark x1="49583" y1="20156" x2="64792" y2="14375"/>
                            <a14:foregroundMark x1="64792" y1="14375" x2="70938" y2="19688"/>
                            <a14:foregroundMark x1="70938" y1="19688" x2="73750" y2="30000"/>
                            <a14:foregroundMark x1="73750" y1="30000" x2="71354" y2="83281"/>
                            <a14:foregroundMark x1="71354" y1="83281" x2="68854" y2="93750"/>
                            <a14:foregroundMark x1="68854" y1="93750" x2="49479" y2="99688"/>
                            <a14:foregroundMark x1="49479" y1="99688" x2="24063" y2="96875"/>
                            <a14:foregroundMark x1="24063" y1="96875" x2="21354" y2="85469"/>
                            <a14:foregroundMark x1="21354" y1="85469" x2="21042" y2="71719"/>
                            <a14:foregroundMark x1="21042" y1="71719" x2="35208" y2="22500"/>
                            <a14:foregroundMark x1="35208" y1="22500" x2="34896" y2="15313"/>
                          </a14:backgroundRemoval>
                        </a14:imgEffect>
                        <a14:imgEffect>
                          <a14:sharpenSoften amount="250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</a:extLst>
              </a:blip>
              <a:srcRect l="24422" r="27360"/>
              <a:stretch/>
            </p:blipFill>
            <p:spPr>
              <a:xfrm>
                <a:off x="7349358" y="1333394"/>
                <a:ext cx="4004442" cy="5524606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2BC938-6CAB-47F7-BB0E-3007E788B99A}"/>
                </a:ext>
              </a:extLst>
            </p:cNvPr>
            <p:cNvSpPr/>
            <p:nvPr/>
          </p:nvSpPr>
          <p:spPr>
            <a:xfrm>
              <a:off x="5433646" y="0"/>
              <a:ext cx="6758354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622A81-7EFB-4DDD-9D3C-34918BB9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Implementation: technical info</a:t>
            </a:r>
            <a:endParaRPr lang="ko-KR" altLang="en-US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181174D-C03E-49C1-A88C-47527522F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Skip Connection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98AFF5-34A5-40E1-96C9-E546679EBE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96" y="2579687"/>
            <a:ext cx="6618064" cy="3597276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197539C-AE63-4FC0-AD42-5A51DDE56B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6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86"/>
    </mc:Choice>
    <mc:Fallback xmlns="">
      <p:transition spd="slow" advTm="18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5E415E-45CA-430E-BC9C-83E8DAFDDFB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78AD5-5AD7-4CEE-96A0-15D02BA3BF9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2DF9C47-8495-486E-8B6D-B1240DAEA25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A605E58-45CE-45E9-B152-503C4A467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6875" l="10000" r="90000">
                            <a14:foregroundMark x1="35104" y1="16250" x2="38542" y2="8438"/>
                            <a14:foregroundMark x1="38542" y1="8438" x2="45313" y2="12812"/>
                            <a14:foregroundMark x1="45313" y1="12812" x2="49583" y2="20156"/>
                            <a14:foregroundMark x1="49583" y1="20156" x2="64792" y2="14375"/>
                            <a14:foregroundMark x1="64792" y1="14375" x2="70938" y2="19688"/>
                            <a14:foregroundMark x1="70938" y1="19688" x2="73750" y2="30000"/>
                            <a14:foregroundMark x1="73750" y1="30000" x2="71354" y2="83281"/>
                            <a14:foregroundMark x1="71354" y1="83281" x2="68854" y2="93750"/>
                            <a14:foregroundMark x1="68854" y1="93750" x2="49479" y2="99688"/>
                            <a14:foregroundMark x1="49479" y1="99688" x2="24063" y2="96875"/>
                            <a14:foregroundMark x1="24063" y1="96875" x2="21354" y2="85469"/>
                            <a14:foregroundMark x1="21354" y1="85469" x2="21042" y2="71719"/>
                            <a14:foregroundMark x1="21042" y1="71719" x2="35208" y2="22500"/>
                            <a14:foregroundMark x1="35208" y1="22500" x2="34896" y2="15313"/>
                          </a14:backgroundRemoval>
                        </a14:imgEffect>
                        <a14:imgEffect>
                          <a14:sharpenSoften amount="250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</a:extLst>
              </a:blip>
              <a:srcRect l="24422" r="27360"/>
              <a:stretch/>
            </p:blipFill>
            <p:spPr>
              <a:xfrm>
                <a:off x="7349358" y="1333394"/>
                <a:ext cx="4004442" cy="5524606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2BC938-6CAB-47F7-BB0E-3007E788B99A}"/>
                </a:ext>
              </a:extLst>
            </p:cNvPr>
            <p:cNvSpPr/>
            <p:nvPr/>
          </p:nvSpPr>
          <p:spPr>
            <a:xfrm>
              <a:off x="5433646" y="0"/>
              <a:ext cx="6758354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622A81-7EFB-4DDD-9D3C-34918BB9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Implementation: technical info</a:t>
            </a:r>
            <a:endParaRPr lang="ko-KR" altLang="en-US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181174D-C03E-49C1-A88C-47527522F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Bottleneck feature</a:t>
            </a:r>
          </a:p>
          <a:p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256 input filters are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compressed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by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64 1*1filter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↓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3*3 filtering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↓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64 input filters are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decompressed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by 256 1*1filter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3BE525-2C48-41CF-A04A-23D6FD0B6C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0882" y="1825625"/>
            <a:ext cx="6482918" cy="3224692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D7888FB-A7B5-4848-AA18-4D3B8A554FBB}"/>
              </a:ext>
            </a:extLst>
          </p:cNvPr>
          <p:cNvSpPr txBox="1">
            <a:spLocks/>
          </p:cNvSpPr>
          <p:nvPr/>
        </p:nvSpPr>
        <p:spPr>
          <a:xfrm>
            <a:off x="5044348" y="5185254"/>
            <a:ext cx="6135985" cy="1197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Compared to all-3*3, the Bottleneck not only</a:t>
            </a:r>
          </a:p>
          <a:p>
            <a:pPr marL="0" indent="0" algn="ctr">
              <a:buNone/>
            </a:pP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allows </a:t>
            </a:r>
            <a:r>
              <a:rPr lang="en-US" altLang="ko-KR" sz="20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x4 more inputs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but also has</a:t>
            </a:r>
          </a:p>
          <a:p>
            <a:pPr marL="0" indent="0" algn="ctr">
              <a:buNone/>
            </a:pPr>
            <a:r>
              <a:rPr lang="en-US" altLang="ko-KR" sz="20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 weight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making the calculation more efficient!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828C327A-FB5E-412D-AB94-E1609B4D6A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8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85"/>
    </mc:Choice>
    <mc:Fallback xmlns="">
      <p:transition spd="slow" advTm="16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5E415E-45CA-430E-BC9C-83E8DAFDDFB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78AD5-5AD7-4CEE-96A0-15D02BA3BF9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2DF9C47-8495-486E-8B6D-B1240DAEA25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A605E58-45CE-45E9-B152-503C4A467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6875" l="10000" r="90000">
                            <a14:foregroundMark x1="35104" y1="16250" x2="38542" y2="8438"/>
                            <a14:foregroundMark x1="38542" y1="8438" x2="45313" y2="12812"/>
                            <a14:foregroundMark x1="45313" y1="12812" x2="49583" y2="20156"/>
                            <a14:foregroundMark x1="49583" y1="20156" x2="64792" y2="14375"/>
                            <a14:foregroundMark x1="64792" y1="14375" x2="70938" y2="19688"/>
                            <a14:foregroundMark x1="70938" y1="19688" x2="73750" y2="30000"/>
                            <a14:foregroundMark x1="73750" y1="30000" x2="71354" y2="83281"/>
                            <a14:foregroundMark x1="71354" y1="83281" x2="68854" y2="93750"/>
                            <a14:foregroundMark x1="68854" y1="93750" x2="49479" y2="99688"/>
                            <a14:foregroundMark x1="49479" y1="99688" x2="24063" y2="96875"/>
                            <a14:foregroundMark x1="24063" y1="96875" x2="21354" y2="85469"/>
                            <a14:foregroundMark x1="21354" y1="85469" x2="21042" y2="71719"/>
                            <a14:foregroundMark x1="21042" y1="71719" x2="35208" y2="22500"/>
                            <a14:foregroundMark x1="35208" y1="22500" x2="34896" y2="15313"/>
                          </a14:backgroundRemoval>
                        </a14:imgEffect>
                        <a14:imgEffect>
                          <a14:sharpenSoften amount="250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</a:extLst>
              </a:blip>
              <a:srcRect l="24422" r="27360"/>
              <a:stretch/>
            </p:blipFill>
            <p:spPr>
              <a:xfrm>
                <a:off x="7349358" y="1333394"/>
                <a:ext cx="4004442" cy="5524606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2BC938-6CAB-47F7-BB0E-3007E788B99A}"/>
                </a:ext>
              </a:extLst>
            </p:cNvPr>
            <p:cNvSpPr/>
            <p:nvPr/>
          </p:nvSpPr>
          <p:spPr>
            <a:xfrm>
              <a:off x="5433646" y="0"/>
              <a:ext cx="6758354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622A81-7EFB-4DDD-9D3C-34918BB90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37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Experiments</a:t>
            </a:r>
            <a:endParaRPr lang="ko-KR" altLang="en-US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A09A8B8F-B6CA-4B3E-9B96-74DED64DC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8087728"/>
              </p:ext>
            </p:extLst>
          </p:nvPr>
        </p:nvGraphicFramePr>
        <p:xfrm>
          <a:off x="838200" y="1244706"/>
          <a:ext cx="3265531" cy="5544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0236B723-5384-48E8-949D-518A402C1B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7885054"/>
              </p:ext>
            </p:extLst>
          </p:nvPr>
        </p:nvGraphicFramePr>
        <p:xfrm>
          <a:off x="4103731" y="1235516"/>
          <a:ext cx="3265531" cy="5544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989783-5A33-4BEE-96F0-73294EBE17C1}"/>
              </a:ext>
            </a:extLst>
          </p:cNvPr>
          <p:cNvCxnSpPr>
            <a:cxnSpLocks/>
          </p:cNvCxnSpPr>
          <p:nvPr/>
        </p:nvCxnSpPr>
        <p:spPr>
          <a:xfrm flipV="1">
            <a:off x="1720158" y="3046468"/>
            <a:ext cx="1510109" cy="11692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D58B266-15B2-4823-8CC0-036FBF82A2A9}"/>
              </a:ext>
            </a:extLst>
          </p:cNvPr>
          <p:cNvCxnSpPr>
            <a:cxnSpLocks/>
          </p:cNvCxnSpPr>
          <p:nvPr/>
        </p:nvCxnSpPr>
        <p:spPr>
          <a:xfrm flipV="1">
            <a:off x="5026388" y="2991329"/>
            <a:ext cx="1475501" cy="7766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0CB2410-9330-4058-86A6-9ABFBF9C56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5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08"/>
    </mc:Choice>
    <mc:Fallback xmlns="">
      <p:transition spd="slow" advTm="46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5E415E-45CA-430E-BC9C-83E8DAFDDFB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78AD5-5AD7-4CEE-96A0-15D02BA3BF9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2DF9C47-8495-486E-8B6D-B1240DAEA25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A605E58-45CE-45E9-B152-503C4A467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6875" l="10000" r="90000">
                            <a14:foregroundMark x1="35104" y1="16250" x2="38542" y2="8438"/>
                            <a14:foregroundMark x1="38542" y1="8438" x2="45313" y2="12812"/>
                            <a14:foregroundMark x1="45313" y1="12812" x2="49583" y2="20156"/>
                            <a14:foregroundMark x1="49583" y1="20156" x2="64792" y2="14375"/>
                            <a14:foregroundMark x1="64792" y1="14375" x2="70938" y2="19688"/>
                            <a14:foregroundMark x1="70938" y1="19688" x2="73750" y2="30000"/>
                            <a14:foregroundMark x1="73750" y1="30000" x2="71354" y2="83281"/>
                            <a14:foregroundMark x1="71354" y1="83281" x2="68854" y2="93750"/>
                            <a14:foregroundMark x1="68854" y1="93750" x2="49479" y2="99688"/>
                            <a14:foregroundMark x1="49479" y1="99688" x2="24063" y2="96875"/>
                            <a14:foregroundMark x1="24063" y1="96875" x2="21354" y2="85469"/>
                            <a14:foregroundMark x1="21354" y1="85469" x2="21042" y2="71719"/>
                            <a14:foregroundMark x1="21042" y1="71719" x2="35208" y2="22500"/>
                            <a14:foregroundMark x1="35208" y1="22500" x2="34896" y2="15313"/>
                          </a14:backgroundRemoval>
                        </a14:imgEffect>
                        <a14:imgEffect>
                          <a14:sharpenSoften amount="250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</a:extLst>
              </a:blip>
              <a:srcRect l="24422" r="27360"/>
              <a:stretch/>
            </p:blipFill>
            <p:spPr>
              <a:xfrm>
                <a:off x="7349358" y="1333394"/>
                <a:ext cx="4004442" cy="5524606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2BC938-6CAB-47F7-BB0E-3007E788B99A}"/>
                </a:ext>
              </a:extLst>
            </p:cNvPr>
            <p:cNvSpPr/>
            <p:nvPr/>
          </p:nvSpPr>
          <p:spPr>
            <a:xfrm>
              <a:off x="5433646" y="0"/>
              <a:ext cx="6758354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622A81-7EFB-4DDD-9D3C-34918BB90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636" y="17609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Marketing Plan – 3C </a:t>
            </a:r>
            <a:r>
              <a:rPr lang="en-US" altLang="ko-KR" sz="24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(Company)</a:t>
            </a:r>
            <a:endParaRPr lang="ko-KR" altLang="en-US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407CE3-A349-41FF-BD43-B7C7A77F7944}"/>
              </a:ext>
            </a:extLst>
          </p:cNvPr>
          <p:cNvSpPr txBox="1"/>
          <p:nvPr/>
        </p:nvSpPr>
        <p:spPr>
          <a:xfrm>
            <a:off x="0" y="1330989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SWOT</a:t>
            </a:r>
            <a:endParaRPr lang="ko-KR" altLang="en-US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4623D0-13B9-47FE-956E-9C847831DE60}"/>
              </a:ext>
            </a:extLst>
          </p:cNvPr>
          <p:cNvGrpSpPr/>
          <p:nvPr/>
        </p:nvGrpSpPr>
        <p:grpSpPr>
          <a:xfrm>
            <a:off x="451151" y="2141363"/>
            <a:ext cx="11289698" cy="3899304"/>
            <a:chOff x="480960" y="2141363"/>
            <a:chExt cx="11289698" cy="389930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E3D067-730F-4A3B-B008-AA2A576933A0}"/>
                </a:ext>
              </a:extLst>
            </p:cNvPr>
            <p:cNvSpPr/>
            <p:nvPr/>
          </p:nvSpPr>
          <p:spPr>
            <a:xfrm>
              <a:off x="3897352" y="2141363"/>
              <a:ext cx="2208339" cy="18889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</a:rPr>
                <a:t>S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</a:rPr>
                <a:t>Strength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EFDBB80-ECA6-44C6-8092-F018875D3FA1}"/>
                </a:ext>
              </a:extLst>
            </p:cNvPr>
            <p:cNvSpPr/>
            <p:nvPr/>
          </p:nvSpPr>
          <p:spPr>
            <a:xfrm>
              <a:off x="6238288" y="2141363"/>
              <a:ext cx="2208339" cy="18889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</a:rPr>
                <a:t>w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</a:rPr>
                <a:t>Weakness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D078883-15A6-48EB-8ADF-874FC76E3B44}"/>
                </a:ext>
              </a:extLst>
            </p:cNvPr>
            <p:cNvSpPr/>
            <p:nvPr/>
          </p:nvSpPr>
          <p:spPr>
            <a:xfrm>
              <a:off x="3897352" y="4151694"/>
              <a:ext cx="2208339" cy="18889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</a:rPr>
                <a:t>O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</a:rPr>
                <a:t>Opportunity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4791A38-54E4-45D7-A699-D3EC627B4BF5}"/>
                </a:ext>
              </a:extLst>
            </p:cNvPr>
            <p:cNvSpPr/>
            <p:nvPr/>
          </p:nvSpPr>
          <p:spPr>
            <a:xfrm>
              <a:off x="6238288" y="4151694"/>
              <a:ext cx="2208339" cy="188897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</a:rPr>
                <a:t>T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</a:rPr>
                <a:t>Threat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2F95D59-E0A8-4759-B241-45B332D7057C}"/>
                </a:ext>
              </a:extLst>
            </p:cNvPr>
            <p:cNvSpPr/>
            <p:nvPr/>
          </p:nvSpPr>
          <p:spPr>
            <a:xfrm>
              <a:off x="480960" y="4151694"/>
              <a:ext cx="3283795" cy="18889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effectLst/>
                  <a:latin typeface="나눔고딕 ExtraBold" panose="020B0600000101010101" charset="-127"/>
                  <a:ea typeface="나눔고딕 ExtraBold" panose="020B0600000101010101" charset="-127"/>
                </a:rPr>
                <a:t>Many people are curious about the breed of dogs and cats while passing by.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latin typeface="나눔고딕 ExtraBold" panose="020B0600000101010101" charset="-127"/>
                <a:ea typeface="나눔고딕 ExtraBold" panose="020B0600000101010101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나눔고딕 ExtraBold" panose="020B0600000101010101" charset="-127"/>
                  <a:ea typeface="나눔고딕 ExtraBold" panose="020B0600000101010101" charset="-127"/>
                </a:rPr>
                <a:t>The pet market is growing, and cats and dogs account for a large portion.</a:t>
              </a:r>
              <a:endPara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A260E2C-186C-4EBD-B6C9-0128DBA4CF4B}"/>
                </a:ext>
              </a:extLst>
            </p:cNvPr>
            <p:cNvSpPr/>
            <p:nvPr/>
          </p:nvSpPr>
          <p:spPr>
            <a:xfrm>
              <a:off x="480960" y="2141363"/>
              <a:ext cx="3283795" cy="18889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dirty="0">
                <a:latin typeface="나눔고딕 ExtraBold" panose="020B0600000101010101" charset="-127"/>
                <a:ea typeface="나눔고딕 ExtraBold" panose="020B0600000101010101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effectLst/>
                  <a:latin typeface="나눔고딕 ExtraBold" panose="020B0600000101010101" charset="-127"/>
                  <a:ea typeface="나눔고딕 ExtraBold" panose="020B0600000101010101" charset="-127"/>
                </a:rPr>
                <a:t>It is convenient to use because it has various access to mobile and web</a:t>
              </a:r>
              <a:r>
                <a:rPr lang="en-US" altLang="ko-KR" sz="1400" dirty="0">
                  <a:effectLst/>
                </a:rPr>
                <a:t>.</a:t>
              </a:r>
              <a:endParaRPr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effectLst/>
                  <a:latin typeface="나눔고딕 ExtraBold" panose="020B0600000101010101" charset="-127"/>
                  <a:ea typeface="나눔고딕 ExtraBold" panose="020B0600000101010101" charset="-127"/>
                </a:rPr>
                <a:t>Dogs can be classified into 133 species. and Cats can be classified into 30 species</a:t>
              </a:r>
              <a:endParaRPr lang="en-US" altLang="ko-KR" sz="1400" dirty="0">
                <a:latin typeface="나눔고딕 ExtraBold" panose="020B0600000101010101" charset="-127"/>
                <a:ea typeface="나눔고딕 ExtraBold" panose="020B0600000101010101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effectLst/>
                  <a:latin typeface="나눔고딕 ExtraBold" panose="020B0600000101010101" charset="-127"/>
                  <a:ea typeface="나눔고딕 ExtraBold" panose="020B0600000101010101" charset="-127"/>
                </a:rPr>
                <a:t>Find breeds that resemble human faces, fun to use.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 sz="14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330D32D-CCEA-47A2-B2A6-AC18952E40C1}"/>
                </a:ext>
              </a:extLst>
            </p:cNvPr>
            <p:cNvSpPr/>
            <p:nvPr/>
          </p:nvSpPr>
          <p:spPr>
            <a:xfrm>
              <a:off x="8579224" y="2141363"/>
              <a:ext cx="3191434" cy="18889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effectLst/>
                  <a:latin typeface="나눔고딕 ExtraBold" panose="020B0600000101010101" charset="-127"/>
                  <a:ea typeface="나눔고딕 ExtraBold" panose="020B0600000101010101" charset="-127"/>
                </a:rPr>
                <a:t>86% accuracy, insufficient to be commercialized.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latin typeface="나눔고딕 ExtraBold" panose="020B0600000101010101" charset="-127"/>
                <a:ea typeface="나눔고딕 ExtraBold" panose="020B0600000101010101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effectLst/>
                  <a:latin typeface="나눔고딕 ExtraBold" panose="020B0600000101010101" charset="-127"/>
                  <a:ea typeface="나눔고딕 ExtraBold" panose="020B0600000101010101" charset="-127"/>
                </a:rPr>
                <a:t>Classification only for dogs/cats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latin typeface="나눔고딕 ExtraBold" panose="020B0600000101010101" charset="-127"/>
                <a:ea typeface="나눔고딕 ExtraBold" panose="020B0600000101010101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나눔고딕 ExtraBold" panose="020B0600000101010101" charset="-127"/>
                  <a:ea typeface="나눔고딕 ExtraBold" panose="020B0600000101010101" charset="-127"/>
                </a:rPr>
                <a:t>Lack of computing power</a:t>
              </a:r>
              <a:endPara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3F91272-D9DE-4E4B-9DA8-916B2A8A7DCE}"/>
                </a:ext>
              </a:extLst>
            </p:cNvPr>
            <p:cNvSpPr/>
            <p:nvPr/>
          </p:nvSpPr>
          <p:spPr>
            <a:xfrm>
              <a:off x="8579223" y="4151694"/>
              <a:ext cx="3191435" cy="18889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나눔고딕 ExtraBold" panose="020B0600000101010101" charset="-127"/>
                  <a:ea typeface="나눔고딕 ExtraBold" panose="020B0600000101010101" charset="-127"/>
                </a:rPr>
                <a:t>The intrusion of large corporations. </a:t>
              </a:r>
            </a:p>
            <a:p>
              <a:r>
                <a:rPr lang="en-US" altLang="ko-KR" sz="1400" dirty="0">
                  <a:latin typeface="나눔고딕 ExtraBold" panose="020B0600000101010101" charset="-127"/>
                  <a:ea typeface="나눔고딕 ExtraBold" panose="020B0600000101010101" charset="-127"/>
                </a:rPr>
                <a:t>      Example : Google Lens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나눔고딕 ExtraBold" panose="020B0600000101010101" charset="-127"/>
                  <a:ea typeface="나눔고딕 ExtraBold" panose="020B0600000101010101" charset="-127"/>
                </a:rPr>
                <a:t>No initial revenue from service, but AWS server costs continue to arise as fixed cost.</a:t>
              </a:r>
              <a:endPara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endParaRPr>
            </a:p>
          </p:txBody>
        </p:sp>
      </p:grp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AA94DFC7-844B-4A6A-AD74-49C7A78AF3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7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9"/>
    </mc:Choice>
    <mc:Fallback xmlns="">
      <p:transition spd="slow" advTm="73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5E415E-45CA-430E-BC9C-83E8DAFDDFB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78AD5-5AD7-4CEE-96A0-15D02BA3BF9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2DF9C47-8495-486E-8B6D-B1240DAEA25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A605E58-45CE-45E9-B152-503C4A467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6875" l="10000" r="90000">
                            <a14:foregroundMark x1="35104" y1="16250" x2="38542" y2="8438"/>
                            <a14:foregroundMark x1="38542" y1="8438" x2="45313" y2="12812"/>
                            <a14:foregroundMark x1="45313" y1="12812" x2="49583" y2="20156"/>
                            <a14:foregroundMark x1="49583" y1="20156" x2="64792" y2="14375"/>
                            <a14:foregroundMark x1="64792" y1="14375" x2="70938" y2="19688"/>
                            <a14:foregroundMark x1="70938" y1="19688" x2="73750" y2="30000"/>
                            <a14:foregroundMark x1="73750" y1="30000" x2="71354" y2="83281"/>
                            <a14:foregroundMark x1="71354" y1="83281" x2="68854" y2="93750"/>
                            <a14:foregroundMark x1="68854" y1="93750" x2="49479" y2="99688"/>
                            <a14:foregroundMark x1="49479" y1="99688" x2="24063" y2="96875"/>
                            <a14:foregroundMark x1="24063" y1="96875" x2="21354" y2="85469"/>
                            <a14:foregroundMark x1="21354" y1="85469" x2="21042" y2="71719"/>
                            <a14:foregroundMark x1="21042" y1="71719" x2="35208" y2="22500"/>
                            <a14:foregroundMark x1="35208" y1="22500" x2="34896" y2="15313"/>
                          </a14:backgroundRemoval>
                        </a14:imgEffect>
                        <a14:imgEffect>
                          <a14:sharpenSoften amount="250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</a:extLst>
              </a:blip>
              <a:srcRect l="24422" r="27360"/>
              <a:stretch/>
            </p:blipFill>
            <p:spPr>
              <a:xfrm>
                <a:off x="7349358" y="1333394"/>
                <a:ext cx="4004442" cy="5524606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2BC938-6CAB-47F7-BB0E-3007E788B99A}"/>
                </a:ext>
              </a:extLst>
            </p:cNvPr>
            <p:cNvSpPr/>
            <p:nvPr/>
          </p:nvSpPr>
          <p:spPr>
            <a:xfrm>
              <a:off x="5433646" y="0"/>
              <a:ext cx="6758354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622A81-7EFB-4DDD-9D3C-34918BB90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636" y="17609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Marketing Plan – 3C </a:t>
            </a:r>
            <a:r>
              <a:rPr lang="en-US" altLang="ko-KR" sz="24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(Competitor)</a:t>
            </a:r>
            <a:endParaRPr lang="ko-KR" altLang="en-US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407CE3-A349-41FF-BD43-B7C7A77F7944}"/>
              </a:ext>
            </a:extLst>
          </p:cNvPr>
          <p:cNvSpPr txBox="1"/>
          <p:nvPr/>
        </p:nvSpPr>
        <p:spPr>
          <a:xfrm>
            <a:off x="0" y="1330989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Google Lens</a:t>
            </a:r>
            <a:endParaRPr lang="ko-KR" altLang="en-US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AC1C9DC-8733-4726-B3F3-8952F43C8B58}"/>
              </a:ext>
            </a:extLst>
          </p:cNvPr>
          <p:cNvGrpSpPr/>
          <p:nvPr/>
        </p:nvGrpSpPr>
        <p:grpSpPr>
          <a:xfrm>
            <a:off x="314602" y="1916055"/>
            <a:ext cx="4051267" cy="4560415"/>
            <a:chOff x="374901" y="1916055"/>
            <a:chExt cx="4051267" cy="456041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BBBA84E-A6E3-4246-8B06-094702FFF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4901" y="1916055"/>
              <a:ext cx="4051267" cy="120758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E76AB40-6DC6-483B-9021-164229A24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9178" y="3247044"/>
              <a:ext cx="4046990" cy="3229426"/>
            </a:xfrm>
            <a:prstGeom prst="rect">
              <a:avLst/>
            </a:prstGeom>
          </p:spPr>
        </p:pic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1605DE6-11B4-40C4-BF90-ED00999ABE3F}"/>
              </a:ext>
            </a:extLst>
          </p:cNvPr>
          <p:cNvSpPr/>
          <p:nvPr/>
        </p:nvSpPr>
        <p:spPr>
          <a:xfrm>
            <a:off x="4711449" y="2392911"/>
            <a:ext cx="7222860" cy="1702786"/>
          </a:xfrm>
          <a:prstGeom prst="roundRect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/>
                <a:latin typeface="나눔고딕 ExtraBold" panose="020B0600000101010101" charset="-127"/>
                <a:ea typeface="나눔고딕 ExtraBold" panose="020B0600000101010101" charset="-127"/>
              </a:rPr>
              <a:t>Through the Google Lens application, you can find out plant or animal varieties, and even check out textual real-time translation or summary picture information about books.</a:t>
            </a:r>
            <a:endParaRPr lang="ko-KR" altLang="en-US" dirty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29F63C3-9E6D-4C28-8B15-8D6CCB45DC23}"/>
              </a:ext>
            </a:extLst>
          </p:cNvPr>
          <p:cNvSpPr/>
          <p:nvPr/>
        </p:nvSpPr>
        <p:spPr>
          <a:xfrm>
            <a:off x="4711449" y="4449322"/>
            <a:ext cx="7213543" cy="1702786"/>
          </a:xfrm>
          <a:prstGeom prst="roundRect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/>
                <a:latin typeface="나눔고딕 ExtraBold" panose="020B0600000101010101" charset="-127"/>
                <a:ea typeface="나눔고딕 ExtraBold" panose="020B0600000101010101" charset="-127"/>
              </a:rPr>
              <a:t>TPU, a processor dedicated to machine learning developed by Google, is helping to learn large amounts of data, and the scope of application in real life is increasing.</a:t>
            </a:r>
            <a:endParaRPr lang="ko-KR" altLang="en-US" dirty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64E89A20-3F8D-4CB0-98CC-0832CB9729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1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97"/>
    </mc:Choice>
    <mc:Fallback xmlns="">
      <p:transition spd="slow" advTm="31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5E415E-45CA-430E-BC9C-83E8DAFDDFB7}"/>
              </a:ext>
            </a:extLst>
          </p:cNvPr>
          <p:cNvGrpSpPr/>
          <p:nvPr/>
        </p:nvGrpSpPr>
        <p:grpSpPr>
          <a:xfrm>
            <a:off x="0" y="-161364"/>
            <a:ext cx="12192000" cy="6858000"/>
            <a:chOff x="0" y="0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78AD5-5AD7-4CEE-96A0-15D02BA3BF9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2DF9C47-8495-486E-8B6D-B1240DAEA25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A605E58-45CE-45E9-B152-503C4A467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6875" l="10000" r="90000">
                            <a14:foregroundMark x1="35104" y1="16250" x2="38542" y2="8438"/>
                            <a14:foregroundMark x1="38542" y1="8438" x2="45313" y2="12812"/>
                            <a14:foregroundMark x1="45313" y1="12812" x2="49583" y2="20156"/>
                            <a14:foregroundMark x1="49583" y1="20156" x2="64792" y2="14375"/>
                            <a14:foregroundMark x1="64792" y1="14375" x2="70938" y2="19688"/>
                            <a14:foregroundMark x1="70938" y1="19688" x2="73750" y2="30000"/>
                            <a14:foregroundMark x1="73750" y1="30000" x2="71354" y2="83281"/>
                            <a14:foregroundMark x1="71354" y1="83281" x2="68854" y2="93750"/>
                            <a14:foregroundMark x1="68854" y1="93750" x2="49479" y2="99688"/>
                            <a14:foregroundMark x1="49479" y1="99688" x2="24063" y2="96875"/>
                            <a14:foregroundMark x1="24063" y1="96875" x2="21354" y2="85469"/>
                            <a14:foregroundMark x1="21354" y1="85469" x2="21042" y2="71719"/>
                            <a14:foregroundMark x1="21042" y1="71719" x2="35208" y2="22500"/>
                            <a14:foregroundMark x1="35208" y1="22500" x2="34896" y2="15313"/>
                          </a14:backgroundRemoval>
                        </a14:imgEffect>
                        <a14:imgEffect>
                          <a14:sharpenSoften amount="250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</a:extLst>
              </a:blip>
              <a:srcRect l="24422" r="27360"/>
              <a:stretch/>
            </p:blipFill>
            <p:spPr>
              <a:xfrm>
                <a:off x="7349358" y="1333394"/>
                <a:ext cx="4004442" cy="5524606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2BC938-6CAB-47F7-BB0E-3007E788B99A}"/>
                </a:ext>
              </a:extLst>
            </p:cNvPr>
            <p:cNvSpPr/>
            <p:nvPr/>
          </p:nvSpPr>
          <p:spPr>
            <a:xfrm>
              <a:off x="5433646" y="0"/>
              <a:ext cx="6758354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622A81-7EFB-4DDD-9D3C-34918BB90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636" y="17609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Marketing Plan – 3C </a:t>
            </a:r>
            <a:r>
              <a:rPr lang="en-US" altLang="ko-KR" sz="24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(Customer)</a:t>
            </a:r>
            <a:endParaRPr lang="ko-KR" altLang="en-US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3508B52-9482-49D4-9B8A-8ECBFEE118CF}"/>
              </a:ext>
            </a:extLst>
          </p:cNvPr>
          <p:cNvSpPr/>
          <p:nvPr/>
        </p:nvSpPr>
        <p:spPr>
          <a:xfrm>
            <a:off x="3585528" y="2970209"/>
            <a:ext cx="7623308" cy="1702786"/>
          </a:xfrm>
          <a:prstGeom prst="roundRect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/>
                <a:latin typeface="나눔고딕 ExtraBold" panose="020B0600000101010101" charset="-127"/>
                <a:ea typeface="나눔고딕 ExtraBold" panose="020B0600000101010101" charset="-127"/>
              </a:rPr>
              <a:t>Anyone who wants to know a breed about a dog/cat or who wants to find a breed that looks similar, easy to use &amp; fun to use application.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As people's interest grows, they will see more pets nearby, and the demand for our applications will increase.</a:t>
            </a:r>
            <a:endParaRPr lang="ko-KR" altLang="en-US" dirty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891F34-C4DA-4130-A7D6-43374A64A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4681" y="1960559"/>
            <a:ext cx="1721430" cy="17027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720E68-A6EA-4C30-B1F3-C8C636DB0F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4681" y="3934333"/>
            <a:ext cx="1721430" cy="1702786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98A093A-41DF-48F6-BCC7-767CF6EA31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3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39"/>
    </mc:Choice>
    <mc:Fallback xmlns="">
      <p:transition spd="slow" advTm="16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5E415E-45CA-430E-BC9C-83E8DAFDDFB7}"/>
              </a:ext>
            </a:extLst>
          </p:cNvPr>
          <p:cNvGrpSpPr/>
          <p:nvPr/>
        </p:nvGrpSpPr>
        <p:grpSpPr>
          <a:xfrm>
            <a:off x="0" y="-161364"/>
            <a:ext cx="12192000" cy="6858000"/>
            <a:chOff x="0" y="0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78AD5-5AD7-4CEE-96A0-15D02BA3BF9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2DF9C47-8495-486E-8B6D-B1240DAEA25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A605E58-45CE-45E9-B152-503C4A467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6875" l="10000" r="90000">
                            <a14:foregroundMark x1="35104" y1="16250" x2="38542" y2="8438"/>
                            <a14:foregroundMark x1="38542" y1="8438" x2="45313" y2="12812"/>
                            <a14:foregroundMark x1="45313" y1="12812" x2="49583" y2="20156"/>
                            <a14:foregroundMark x1="49583" y1="20156" x2="64792" y2="14375"/>
                            <a14:foregroundMark x1="64792" y1="14375" x2="70938" y2="19688"/>
                            <a14:foregroundMark x1="70938" y1="19688" x2="73750" y2="30000"/>
                            <a14:foregroundMark x1="73750" y1="30000" x2="71354" y2="83281"/>
                            <a14:foregroundMark x1="71354" y1="83281" x2="68854" y2="93750"/>
                            <a14:foregroundMark x1="68854" y1="93750" x2="49479" y2="99688"/>
                            <a14:foregroundMark x1="49479" y1="99688" x2="24063" y2="96875"/>
                            <a14:foregroundMark x1="24063" y1="96875" x2="21354" y2="85469"/>
                            <a14:foregroundMark x1="21354" y1="85469" x2="21042" y2="71719"/>
                            <a14:foregroundMark x1="21042" y1="71719" x2="35208" y2="22500"/>
                            <a14:foregroundMark x1="35208" y1="22500" x2="34896" y2="15313"/>
                          </a14:backgroundRemoval>
                        </a14:imgEffect>
                        <a14:imgEffect>
                          <a14:sharpenSoften amount="250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</a:extLst>
              </a:blip>
              <a:srcRect l="24422" r="27360"/>
              <a:stretch/>
            </p:blipFill>
            <p:spPr>
              <a:xfrm>
                <a:off x="7349358" y="1333394"/>
                <a:ext cx="4004442" cy="5524606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2BC938-6CAB-47F7-BB0E-3007E788B99A}"/>
                </a:ext>
              </a:extLst>
            </p:cNvPr>
            <p:cNvSpPr/>
            <p:nvPr/>
          </p:nvSpPr>
          <p:spPr>
            <a:xfrm>
              <a:off x="5433646" y="0"/>
              <a:ext cx="6758354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622A81-7EFB-4DDD-9D3C-34918BB90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636" y="17609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Marketing Plan – 4P</a:t>
            </a:r>
            <a:endParaRPr lang="ko-KR" altLang="en-US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3508B52-9482-49D4-9B8A-8ECBFEE118CF}"/>
              </a:ext>
            </a:extLst>
          </p:cNvPr>
          <p:cNvSpPr/>
          <p:nvPr/>
        </p:nvSpPr>
        <p:spPr>
          <a:xfrm>
            <a:off x="796959" y="1661725"/>
            <a:ext cx="5124216" cy="2068646"/>
          </a:xfrm>
          <a:prstGeom prst="roundRect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Product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Possible 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나눔고딕 ExtraBold" panose="020B0600000101010101" charset="-127"/>
                <a:ea typeface="나눔고딕 ExtraBold" panose="020B0600000101010101" charset="-127"/>
              </a:rPr>
              <a:t>To deploy web applications through AWS EC2 servers to launch products.</a:t>
            </a:r>
            <a:endParaRPr lang="ko-KR" altLang="en-US" dirty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FAA9BCA-6AB6-4095-B1A2-4AB781D07557}"/>
              </a:ext>
            </a:extLst>
          </p:cNvPr>
          <p:cNvSpPr/>
          <p:nvPr/>
        </p:nvSpPr>
        <p:spPr>
          <a:xfrm>
            <a:off x="6408704" y="1661725"/>
            <a:ext cx="5124216" cy="2068646"/>
          </a:xfrm>
          <a:prstGeom prst="roundRect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Price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effectLst/>
                <a:latin typeface="나눔고딕 ExtraBold" panose="020B0600000101010101" charset="-127"/>
                <a:ea typeface="나눔고딕 ExtraBold" panose="020B0600000101010101" charset="-127"/>
              </a:rPr>
              <a:t>At first, it is going to increase the number of users through free service. Afterwards, if a certain number of users is secured, profits will be secured through advertising costs such as Google Ad-sense.</a:t>
            </a:r>
            <a:endParaRPr lang="ko-KR" altLang="en-US" dirty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6E2ACBE-63E5-4E6D-B741-E002770429CE}"/>
              </a:ext>
            </a:extLst>
          </p:cNvPr>
          <p:cNvSpPr/>
          <p:nvPr/>
        </p:nvSpPr>
        <p:spPr>
          <a:xfrm>
            <a:off x="6408704" y="4106812"/>
            <a:ext cx="5124216" cy="2068646"/>
          </a:xfrm>
          <a:prstGeom prst="roundRect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ctr"/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Promotion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SNS (YouTube and Facebook, Instagram)</a:t>
            </a:r>
          </a:p>
          <a:p>
            <a:endParaRPr lang="en-US" altLang="ko-KR" sz="1400" b="1" dirty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GitHub Organization and open-source marketing</a:t>
            </a:r>
          </a:p>
          <a:p>
            <a:endParaRPr lang="en-US" altLang="ko-KR" sz="1400" b="1" dirty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endParaRPr lang="ko-KR" altLang="en-US" dirty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AE1B05E-633F-404A-BC4A-23FDB0A80F6E}"/>
              </a:ext>
            </a:extLst>
          </p:cNvPr>
          <p:cNvSpPr/>
          <p:nvPr/>
        </p:nvSpPr>
        <p:spPr>
          <a:xfrm>
            <a:off x="796959" y="4106812"/>
            <a:ext cx="5124216" cy="2068646"/>
          </a:xfrm>
          <a:prstGeom prst="roundRect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Place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effectLst/>
                <a:latin typeface="나눔고딕 ExtraBold" panose="020B0600000101010101" charset="-127"/>
                <a:ea typeface="나눔고딕 ExtraBold" panose="020B0600000101010101" charset="-127"/>
              </a:rPr>
              <a:t>It is available in any area with access to the Internet.</a:t>
            </a:r>
            <a:endParaRPr lang="ko-KR" altLang="en-US" dirty="0"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2E48356F-A257-435A-807C-A94AF65DFF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0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20"/>
    </mc:Choice>
    <mc:Fallback xmlns="">
      <p:transition spd="slow" advTm="41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0" y="1"/>
            <a:ext cx="12191999" cy="6845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6EA1A8-8830-0844-B023-F2D07003B9EF}"/>
              </a:ext>
            </a:extLst>
          </p:cNvPr>
          <p:cNvSpPr txBox="1"/>
          <p:nvPr/>
        </p:nvSpPr>
        <p:spPr>
          <a:xfrm>
            <a:off x="789847" y="2961217"/>
            <a:ext cx="3445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5400" b="1" spc="-3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Black" panose="020B0604020202020204" pitchFamily="34" charset="0"/>
              </a:rPr>
              <a:t>Thank</a:t>
            </a:r>
            <a:r>
              <a:rPr kumimoji="1" lang="ko-KR" altLang="en-US" sz="5400" b="1" spc="-3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Black" panose="020B0604020202020204" pitchFamily="34" charset="0"/>
              </a:rPr>
              <a:t> </a:t>
            </a:r>
            <a:r>
              <a:rPr kumimoji="1" lang="en-US" altLang="ko-KR" sz="5400" b="1" spc="-3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Black" panose="020B0604020202020204" pitchFamily="34" charset="0"/>
              </a:rPr>
              <a:t>you.</a:t>
            </a:r>
            <a:endParaRPr kumimoji="1" lang="ko-Kore-KR" altLang="en-US" sz="5400" b="1" spc="-300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Black" panose="020B0604020202020204" pitchFamily="34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EAD3C04-1D3F-471E-ADB5-AFC95E248A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5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43"/>
    </mc:Choice>
    <mc:Fallback xmlns="">
      <p:transition spd="slow" advTm="7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5E415E-45CA-430E-BC9C-83E8DAFDDFB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78AD5-5AD7-4CEE-96A0-15D02BA3BF9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2DF9C47-8495-486E-8B6D-B1240DAEA25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A605E58-45CE-45E9-B152-503C4A467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6875" l="10000" r="90000">
                            <a14:foregroundMark x1="35104" y1="16250" x2="38542" y2="8438"/>
                            <a14:foregroundMark x1="38542" y1="8438" x2="45313" y2="12812"/>
                            <a14:foregroundMark x1="45313" y1="12812" x2="49583" y2="20156"/>
                            <a14:foregroundMark x1="49583" y1="20156" x2="64792" y2="14375"/>
                            <a14:foregroundMark x1="64792" y1="14375" x2="70938" y2="19688"/>
                            <a14:foregroundMark x1="70938" y1="19688" x2="73750" y2="30000"/>
                            <a14:foregroundMark x1="73750" y1="30000" x2="71354" y2="83281"/>
                            <a14:foregroundMark x1="71354" y1="83281" x2="68854" y2="93750"/>
                            <a14:foregroundMark x1="68854" y1="93750" x2="49479" y2="99688"/>
                            <a14:foregroundMark x1="49479" y1="99688" x2="24063" y2="96875"/>
                            <a14:foregroundMark x1="24063" y1="96875" x2="21354" y2="85469"/>
                            <a14:foregroundMark x1="21354" y1="85469" x2="21042" y2="71719"/>
                            <a14:foregroundMark x1="21042" y1="71719" x2="35208" y2="22500"/>
                            <a14:foregroundMark x1="35208" y1="22500" x2="34896" y2="15313"/>
                          </a14:backgroundRemoval>
                        </a14:imgEffect>
                        <a14:imgEffect>
                          <a14:sharpenSoften amount="250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</a:extLst>
              </a:blip>
              <a:srcRect l="24422" r="27360"/>
              <a:stretch/>
            </p:blipFill>
            <p:spPr>
              <a:xfrm>
                <a:off x="7349358" y="1333394"/>
                <a:ext cx="4004442" cy="5524606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2BC938-6CAB-47F7-BB0E-3007E788B99A}"/>
                </a:ext>
              </a:extLst>
            </p:cNvPr>
            <p:cNvSpPr/>
            <p:nvPr/>
          </p:nvSpPr>
          <p:spPr>
            <a:xfrm>
              <a:off x="5433646" y="0"/>
              <a:ext cx="6758354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622A81-7EFB-4DDD-9D3C-34918BB9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Introduction: motivation</a:t>
            </a:r>
            <a:endParaRPr lang="ko-KR" altLang="en-US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C50478-1E76-4C05-A29E-1CFC10F76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Pet (dogs &amp; cats) </a:t>
            </a:r>
            <a:r>
              <a:rPr lang="en-US" altLang="ko-KR" sz="24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breeds classification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Presents dog/cat breeds that </a:t>
            </a:r>
            <a:r>
              <a:rPr lang="en-US" altLang="ko-KR" sz="24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resemble human face</a:t>
            </a:r>
          </a:p>
          <a:p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E83C3F7-03EC-4BAC-8760-F49A3EBE62FA}"/>
              </a:ext>
            </a:extLst>
          </p:cNvPr>
          <p:cNvGrpSpPr/>
          <p:nvPr/>
        </p:nvGrpSpPr>
        <p:grpSpPr>
          <a:xfrm>
            <a:off x="1350757" y="2972774"/>
            <a:ext cx="9490485" cy="3204189"/>
            <a:chOff x="1159586" y="2947987"/>
            <a:chExt cx="9596555" cy="3240000"/>
          </a:xfrm>
        </p:grpSpPr>
        <p:pic>
          <p:nvPicPr>
            <p:cNvPr id="18" name="그림 17" descr="잔디, 개, 실외, 프리스비이(가) 표시된 사진&#10;&#10;자동 생성된 설명">
              <a:extLst>
                <a:ext uri="{FF2B5EF4-FFF2-40B4-BE49-F238E27FC236}">
                  <a16:creationId xmlns:a16="http://schemas.microsoft.com/office/drawing/2014/main" id="{1D6D7985-809E-47FA-BA9A-6874A3A2B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9586" y="2947987"/>
              <a:ext cx="4893451" cy="3240000"/>
            </a:xfrm>
            <a:prstGeom prst="rect">
              <a:avLst/>
            </a:prstGeom>
          </p:spPr>
        </p:pic>
        <p:pic>
          <p:nvPicPr>
            <p:cNvPr id="20" name="그림 19" descr="고양이, 포유류, 실내, 앉아있는이(가) 표시된 사진&#10;&#10;자동 생성된 설명">
              <a:extLst>
                <a:ext uri="{FF2B5EF4-FFF2-40B4-BE49-F238E27FC236}">
                  <a16:creationId xmlns:a16="http://schemas.microsoft.com/office/drawing/2014/main" id="{90196AFE-65E2-49CA-B37B-AD5B0F002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88101" y="2947987"/>
              <a:ext cx="4168040" cy="324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4537F6-F03A-4AFD-8DE8-08F2BC9BE9EC}"/>
                </a:ext>
              </a:extLst>
            </p:cNvPr>
            <p:cNvSpPr txBox="1"/>
            <p:nvPr/>
          </p:nvSpPr>
          <p:spPr>
            <a:xfrm rot="1410696">
              <a:off x="4397592" y="2950612"/>
              <a:ext cx="385483" cy="1120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/>
                <a:t>?</a:t>
              </a:r>
              <a:endParaRPr lang="ko-KR" altLang="en-US" sz="6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BEEE16-2C84-41AC-ADC2-D476D32369E2}"/>
                </a:ext>
              </a:extLst>
            </p:cNvPr>
            <p:cNvSpPr txBox="1"/>
            <p:nvPr/>
          </p:nvSpPr>
          <p:spPr>
            <a:xfrm rot="1410696">
              <a:off x="9612428" y="3237482"/>
              <a:ext cx="385483" cy="1120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accent2">
                      <a:lumMod val="50000"/>
                    </a:schemeClr>
                  </a:solidFill>
                </a:rPr>
                <a:t>?</a:t>
              </a:r>
              <a:endParaRPr lang="ko-KR" altLang="en-US" sz="6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9BE18FE7-75C8-4E39-AA45-2ADE721EDE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4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40"/>
    </mc:Choice>
    <mc:Fallback xmlns="">
      <p:transition spd="slow" advTm="50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5E415E-45CA-430E-BC9C-83E8DAFDDFB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78AD5-5AD7-4CEE-96A0-15D02BA3BF9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2DF9C47-8495-486E-8B6D-B1240DAEA25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A605E58-45CE-45E9-B152-503C4A467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6875" l="10000" r="90000">
                            <a14:foregroundMark x1="35104" y1="16250" x2="38542" y2="8438"/>
                            <a14:foregroundMark x1="38542" y1="8438" x2="45313" y2="12812"/>
                            <a14:foregroundMark x1="45313" y1="12812" x2="49583" y2="20156"/>
                            <a14:foregroundMark x1="49583" y1="20156" x2="64792" y2="14375"/>
                            <a14:foregroundMark x1="64792" y1="14375" x2="70938" y2="19688"/>
                            <a14:foregroundMark x1="70938" y1="19688" x2="73750" y2="30000"/>
                            <a14:foregroundMark x1="73750" y1="30000" x2="71354" y2="83281"/>
                            <a14:foregroundMark x1="71354" y1="83281" x2="68854" y2="93750"/>
                            <a14:foregroundMark x1="68854" y1="93750" x2="49479" y2="99688"/>
                            <a14:foregroundMark x1="49479" y1="99688" x2="24063" y2="96875"/>
                            <a14:foregroundMark x1="24063" y1="96875" x2="21354" y2="85469"/>
                            <a14:foregroundMark x1="21354" y1="85469" x2="21042" y2="71719"/>
                            <a14:foregroundMark x1="21042" y1="71719" x2="35208" y2="22500"/>
                            <a14:foregroundMark x1="35208" y1="22500" x2="34896" y2="15313"/>
                          </a14:backgroundRemoval>
                        </a14:imgEffect>
                        <a14:imgEffect>
                          <a14:sharpenSoften amount="250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</a:extLst>
              </a:blip>
              <a:srcRect l="24422" r="27360"/>
              <a:stretch/>
            </p:blipFill>
            <p:spPr>
              <a:xfrm>
                <a:off x="7349358" y="1333394"/>
                <a:ext cx="4004442" cy="5524606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2BC938-6CAB-47F7-BB0E-3007E788B99A}"/>
                </a:ext>
              </a:extLst>
            </p:cNvPr>
            <p:cNvSpPr/>
            <p:nvPr/>
          </p:nvSpPr>
          <p:spPr>
            <a:xfrm>
              <a:off x="5433646" y="0"/>
              <a:ext cx="6758354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622A81-7EFB-4DDD-9D3C-34918BB9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Introduction: features</a:t>
            </a:r>
            <a:endParaRPr lang="ko-KR" altLang="en-US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C50478-1E76-4C05-A29E-1CFC10F76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16" y="1831242"/>
            <a:ext cx="50056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We have created a </a:t>
            </a:r>
            <a:r>
              <a:rPr lang="en-US" altLang="ko-KR" sz="20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python web-based application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that tells us what breeds when pictures of cats &amp; dogs are put in. Furthermore, when users put a picture of a human face, we added a function that tells them which breed of cat or dog they look like, added fun to it.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62FBE6E-F748-44FC-AD00-A4D146A034A1}"/>
              </a:ext>
            </a:extLst>
          </p:cNvPr>
          <p:cNvGrpSpPr/>
          <p:nvPr/>
        </p:nvGrpSpPr>
        <p:grpSpPr>
          <a:xfrm>
            <a:off x="1668820" y="4192929"/>
            <a:ext cx="3357449" cy="1989651"/>
            <a:chOff x="4407877" y="3530807"/>
            <a:chExt cx="4553787" cy="252000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41F7DE5-E577-4087-846E-170C0213E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07877" y="3530808"/>
              <a:ext cx="4553787" cy="2520000"/>
            </a:xfrm>
            <a:prstGeom prst="rect">
              <a:avLst/>
            </a:prstGeom>
          </p:spPr>
        </p:pic>
        <p:pic>
          <p:nvPicPr>
            <p:cNvPr id="14" name="그림 13" descr="개, 포유류, 앉아있는, 실내이(가) 표시된 사진&#10;&#10;자동 생성된 설명">
              <a:extLst>
                <a:ext uri="{FF2B5EF4-FFF2-40B4-BE49-F238E27FC236}">
                  <a16:creationId xmlns:a16="http://schemas.microsoft.com/office/drawing/2014/main" id="{520C5100-73F1-45AB-A157-021E31B30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4771" y="3530807"/>
              <a:ext cx="1667799" cy="1656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D88CBE9-8BED-46EB-BD18-D1D6B611ED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3399" t="1" r="33380" b="34493"/>
            <a:stretch/>
          </p:blipFill>
          <p:spPr>
            <a:xfrm>
              <a:off x="5123872" y="3530808"/>
              <a:ext cx="1560898" cy="1656000"/>
            </a:xfrm>
            <a:prstGeom prst="rect">
              <a:avLst/>
            </a:prstGeom>
          </p:spPr>
        </p:pic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5579D4AD-CA2C-4C66-8104-2AD962EFE7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1242"/>
            <a:ext cx="5380401" cy="4351338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8190B898-7E12-4F29-A7E7-ACA9481E08D0}"/>
              </a:ext>
            </a:extLst>
          </p:cNvPr>
          <p:cNvSpPr/>
          <p:nvPr/>
        </p:nvSpPr>
        <p:spPr>
          <a:xfrm rot="19280373">
            <a:off x="5935089" y="4846670"/>
            <a:ext cx="415158" cy="838149"/>
          </a:xfrm>
          <a:prstGeom prst="downArrow">
            <a:avLst>
              <a:gd name="adj1" fmla="val 50000"/>
              <a:gd name="adj2" fmla="val 73296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62BA3AAA-FE09-4AE4-8394-AB61EFB1D7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9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98"/>
    </mc:Choice>
    <mc:Fallback xmlns="">
      <p:transition spd="slow" advTm="26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5E415E-45CA-430E-BC9C-83E8DAFDDFB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78AD5-5AD7-4CEE-96A0-15D02BA3BF9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2DF9C47-8495-486E-8B6D-B1240DAEA25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A605E58-45CE-45E9-B152-503C4A467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6875" l="10000" r="90000">
                            <a14:foregroundMark x1="35104" y1="16250" x2="38542" y2="8438"/>
                            <a14:foregroundMark x1="38542" y1="8438" x2="45313" y2="12812"/>
                            <a14:foregroundMark x1="45313" y1="12812" x2="49583" y2="20156"/>
                            <a14:foregroundMark x1="49583" y1="20156" x2="64792" y2="14375"/>
                            <a14:foregroundMark x1="64792" y1="14375" x2="70938" y2="19688"/>
                            <a14:foregroundMark x1="70938" y1="19688" x2="73750" y2="30000"/>
                            <a14:foregroundMark x1="73750" y1="30000" x2="71354" y2="83281"/>
                            <a14:foregroundMark x1="71354" y1="83281" x2="68854" y2="93750"/>
                            <a14:foregroundMark x1="68854" y1="93750" x2="49479" y2="99688"/>
                            <a14:foregroundMark x1="49479" y1="99688" x2="24063" y2="96875"/>
                            <a14:foregroundMark x1="24063" y1="96875" x2="21354" y2="85469"/>
                            <a14:foregroundMark x1="21354" y1="85469" x2="21042" y2="71719"/>
                            <a14:foregroundMark x1="21042" y1="71719" x2="35208" y2="22500"/>
                            <a14:foregroundMark x1="35208" y1="22500" x2="34896" y2="15313"/>
                          </a14:backgroundRemoval>
                        </a14:imgEffect>
                        <a14:imgEffect>
                          <a14:sharpenSoften amount="250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</a:extLst>
              </a:blip>
              <a:srcRect l="24422" r="27360"/>
              <a:stretch/>
            </p:blipFill>
            <p:spPr>
              <a:xfrm>
                <a:off x="7349358" y="1333394"/>
                <a:ext cx="4004442" cy="5524606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2BC938-6CAB-47F7-BB0E-3007E788B99A}"/>
                </a:ext>
              </a:extLst>
            </p:cNvPr>
            <p:cNvSpPr/>
            <p:nvPr/>
          </p:nvSpPr>
          <p:spPr>
            <a:xfrm>
              <a:off x="5433646" y="0"/>
              <a:ext cx="6758354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622A81-7EFB-4DDD-9D3C-34918BB9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Introduction: features</a:t>
            </a:r>
            <a:endParaRPr lang="ko-KR" altLang="en-US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959C8C34-37E9-4537-AD02-639C8571C027}"/>
              </a:ext>
            </a:extLst>
          </p:cNvPr>
          <p:cNvSpPr txBox="1">
            <a:spLocks/>
          </p:cNvSpPr>
          <p:nvPr/>
        </p:nvSpPr>
        <p:spPr>
          <a:xfrm>
            <a:off x="483577" y="1784437"/>
            <a:ext cx="5561623" cy="4614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133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species, </a:t>
            </a:r>
            <a:r>
              <a:rPr lang="en-US" altLang="ko-KR" sz="24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8351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Dog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images</a:t>
            </a:r>
          </a:p>
          <a:p>
            <a:pPr marL="0" indent="0" algn="ctr">
              <a:buNone/>
            </a:pPr>
            <a:r>
              <a:rPr lang="en-US" altLang="ko-KR" sz="24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species, </a:t>
            </a:r>
            <a:r>
              <a:rPr lang="en-US" altLang="ko-KR" sz="24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4890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Cat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images</a:t>
            </a:r>
          </a:p>
          <a:p>
            <a:pPr marL="0" indent="0" algn="ctr">
              <a:buNone/>
            </a:pP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Why?</a:t>
            </a:r>
          </a:p>
          <a:p>
            <a:pPr marL="0" indent="0" algn="ctr">
              <a:buNone/>
            </a:pP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/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If </a:t>
            </a:r>
            <a:r>
              <a:rPr lang="en-US" altLang="ko-KR" sz="24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dogs and cats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can be classified to a reasonable accuracy, </a:t>
            </a:r>
            <a:r>
              <a:rPr lang="en-US" altLang="ko-KR" sz="24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over 90%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of all pets can be covered.</a:t>
            </a:r>
          </a:p>
          <a:p>
            <a:pPr algn="just"/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dogs : cats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≈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 : 1</a:t>
            </a:r>
          </a:p>
          <a:p>
            <a:pPr algn="just"/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All images are automatically and  manually preprocessed, ensure </a:t>
            </a:r>
            <a:r>
              <a:rPr lang="en-US" altLang="ko-KR" sz="2400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high quality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of dataset.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1E5AF2-5E93-4334-9BE8-42624A551139}"/>
              </a:ext>
            </a:extLst>
          </p:cNvPr>
          <p:cNvGrpSpPr/>
          <p:nvPr/>
        </p:nvGrpSpPr>
        <p:grpSpPr>
          <a:xfrm>
            <a:off x="6638192" y="1580540"/>
            <a:ext cx="4868167" cy="4912335"/>
            <a:chOff x="838200" y="2495022"/>
            <a:chExt cx="3961907" cy="3997853"/>
          </a:xfrm>
        </p:grpSpPr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C3CBC67D-1CA8-44A6-AF7C-3FFD84DE1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3076" y="2540082"/>
              <a:ext cx="3939939" cy="395279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A0D6B98-36A3-4564-BAC9-7E7619E1E16B}"/>
                </a:ext>
              </a:extLst>
            </p:cNvPr>
            <p:cNvSpPr/>
            <p:nvPr/>
          </p:nvSpPr>
          <p:spPr>
            <a:xfrm>
              <a:off x="838200" y="2495022"/>
              <a:ext cx="3939939" cy="484472"/>
            </a:xfrm>
            <a:custGeom>
              <a:avLst/>
              <a:gdLst>
                <a:gd name="connsiteX0" fmla="*/ 0 w 3939939"/>
                <a:gd name="connsiteY0" fmla="*/ 0 h 484472"/>
                <a:gd name="connsiteX1" fmla="*/ 3939939 w 3939939"/>
                <a:gd name="connsiteY1" fmla="*/ 0 h 484472"/>
                <a:gd name="connsiteX2" fmla="*/ 3939939 w 3939939"/>
                <a:gd name="connsiteY2" fmla="*/ 484472 h 484472"/>
                <a:gd name="connsiteX3" fmla="*/ 0 w 3939939"/>
                <a:gd name="connsiteY3" fmla="*/ 484472 h 484472"/>
                <a:gd name="connsiteX4" fmla="*/ 0 w 3939939"/>
                <a:gd name="connsiteY4" fmla="*/ 0 h 48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939" h="484472" extrusionOk="0">
                  <a:moveTo>
                    <a:pt x="0" y="0"/>
                  </a:moveTo>
                  <a:cubicBezTo>
                    <a:pt x="1730441" y="-33715"/>
                    <a:pt x="2051823" y="140723"/>
                    <a:pt x="3939939" y="0"/>
                  </a:cubicBezTo>
                  <a:cubicBezTo>
                    <a:pt x="3973860" y="109391"/>
                    <a:pt x="3906094" y="379777"/>
                    <a:pt x="3939939" y="484472"/>
                  </a:cubicBezTo>
                  <a:cubicBezTo>
                    <a:pt x="3357455" y="372544"/>
                    <a:pt x="1160547" y="609850"/>
                    <a:pt x="0" y="484472"/>
                  </a:cubicBezTo>
                  <a:cubicBezTo>
                    <a:pt x="-29345" y="273472"/>
                    <a:pt x="-23105" y="225861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72451212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7734107-46F1-4643-9ED7-1C2E9B70352E}"/>
                </a:ext>
              </a:extLst>
            </p:cNvPr>
            <p:cNvSpPr/>
            <p:nvPr/>
          </p:nvSpPr>
          <p:spPr>
            <a:xfrm>
              <a:off x="860168" y="5030138"/>
              <a:ext cx="3939939" cy="623316"/>
            </a:xfrm>
            <a:custGeom>
              <a:avLst/>
              <a:gdLst>
                <a:gd name="connsiteX0" fmla="*/ 0 w 3939939"/>
                <a:gd name="connsiteY0" fmla="*/ 0 h 623316"/>
                <a:gd name="connsiteX1" fmla="*/ 3939939 w 3939939"/>
                <a:gd name="connsiteY1" fmla="*/ 0 h 623316"/>
                <a:gd name="connsiteX2" fmla="*/ 3939939 w 3939939"/>
                <a:gd name="connsiteY2" fmla="*/ 623316 h 623316"/>
                <a:gd name="connsiteX3" fmla="*/ 0 w 3939939"/>
                <a:gd name="connsiteY3" fmla="*/ 623316 h 623316"/>
                <a:gd name="connsiteX4" fmla="*/ 0 w 3939939"/>
                <a:gd name="connsiteY4" fmla="*/ 0 h 62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939" h="623316" extrusionOk="0">
                  <a:moveTo>
                    <a:pt x="0" y="0"/>
                  </a:moveTo>
                  <a:cubicBezTo>
                    <a:pt x="1730441" y="-33715"/>
                    <a:pt x="2051823" y="140723"/>
                    <a:pt x="3939939" y="0"/>
                  </a:cubicBezTo>
                  <a:cubicBezTo>
                    <a:pt x="3902436" y="129186"/>
                    <a:pt x="3903828" y="376023"/>
                    <a:pt x="3939939" y="623316"/>
                  </a:cubicBezTo>
                  <a:cubicBezTo>
                    <a:pt x="3357455" y="511388"/>
                    <a:pt x="1160547" y="748694"/>
                    <a:pt x="0" y="623316"/>
                  </a:cubicBezTo>
                  <a:cubicBezTo>
                    <a:pt x="42951" y="394758"/>
                    <a:pt x="-12539" y="15881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72451212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3CF357C6-8603-42A2-BFA0-898287F3FA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1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67"/>
    </mc:Choice>
    <mc:Fallback xmlns="">
      <p:transition spd="slow" advTm="38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5E415E-45CA-430E-BC9C-83E8DAFDDFB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78AD5-5AD7-4CEE-96A0-15D02BA3BF9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2DF9C47-8495-486E-8B6D-B1240DAEA25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A605E58-45CE-45E9-B152-503C4A467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6875" l="10000" r="90000">
                            <a14:foregroundMark x1="35104" y1="16250" x2="38542" y2="8438"/>
                            <a14:foregroundMark x1="38542" y1="8438" x2="45313" y2="12812"/>
                            <a14:foregroundMark x1="45313" y1="12812" x2="49583" y2="20156"/>
                            <a14:foregroundMark x1="49583" y1="20156" x2="64792" y2="14375"/>
                            <a14:foregroundMark x1="64792" y1="14375" x2="70938" y2="19688"/>
                            <a14:foregroundMark x1="70938" y1="19688" x2="73750" y2="30000"/>
                            <a14:foregroundMark x1="73750" y1="30000" x2="71354" y2="83281"/>
                            <a14:foregroundMark x1="71354" y1="83281" x2="68854" y2="93750"/>
                            <a14:foregroundMark x1="68854" y1="93750" x2="49479" y2="99688"/>
                            <a14:foregroundMark x1="49479" y1="99688" x2="24063" y2="96875"/>
                            <a14:foregroundMark x1="24063" y1="96875" x2="21354" y2="85469"/>
                            <a14:foregroundMark x1="21354" y1="85469" x2="21042" y2="71719"/>
                            <a14:foregroundMark x1="21042" y1="71719" x2="35208" y2="22500"/>
                            <a14:foregroundMark x1="35208" y1="22500" x2="34896" y2="15313"/>
                          </a14:backgroundRemoval>
                        </a14:imgEffect>
                        <a14:imgEffect>
                          <a14:sharpenSoften amount="250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</a:extLst>
              </a:blip>
              <a:srcRect l="24422" r="27360"/>
              <a:stretch/>
            </p:blipFill>
            <p:spPr>
              <a:xfrm>
                <a:off x="7349358" y="1333394"/>
                <a:ext cx="4004442" cy="5524606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2BC938-6CAB-47F7-BB0E-3007E788B99A}"/>
                </a:ext>
              </a:extLst>
            </p:cNvPr>
            <p:cNvSpPr/>
            <p:nvPr/>
          </p:nvSpPr>
          <p:spPr>
            <a:xfrm>
              <a:off x="5433646" y="0"/>
              <a:ext cx="6758354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622A81-7EFB-4DDD-9D3C-34918BB9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Introduction: deployment</a:t>
            </a:r>
            <a:endParaRPr lang="ko-KR" altLang="en-US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959C8C34-37E9-4537-AD02-639C8571C027}"/>
              </a:ext>
            </a:extLst>
          </p:cNvPr>
          <p:cNvSpPr txBox="1">
            <a:spLocks/>
          </p:cNvSpPr>
          <p:nvPr/>
        </p:nvSpPr>
        <p:spPr>
          <a:xfrm>
            <a:off x="470388" y="1962237"/>
            <a:ext cx="11251223" cy="250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0" i="0" dirty="0">
                <a:solidFill>
                  <a:schemeClr val="bg1">
                    <a:lumMod val="9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Our project is a web application,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chemeClr val="bg1">
                    <a:lumMod val="9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 service at the address below.</a:t>
            </a:r>
          </a:p>
          <a:p>
            <a:pPr marL="0" indent="0">
              <a:buNone/>
            </a:pPr>
            <a:endParaRPr lang="en-US" altLang="ko-KR" b="0" i="0" dirty="0">
              <a:solidFill>
                <a:schemeClr val="bg1">
                  <a:lumMod val="95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buNone/>
            </a:pPr>
            <a:r>
              <a:rPr lang="ko-KR" alt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📌 </a:t>
            </a:r>
            <a:r>
              <a:rPr lang="en-US" altLang="ko-KR" b="0" i="0" u="sng" dirty="0">
                <a:solidFill>
                  <a:schemeClr val="accent5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http://pet-classification.ddns.net:8080/</a:t>
            </a:r>
            <a:endParaRPr lang="en-US" altLang="ko-KR" dirty="0">
              <a:solidFill>
                <a:schemeClr val="accent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2728018B-B71E-4C08-94FE-6DB725C9F4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9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05"/>
    </mc:Choice>
    <mc:Fallback xmlns="">
      <p:transition spd="slow" advTm="11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5E415E-45CA-430E-BC9C-83E8DAFDDFB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78AD5-5AD7-4CEE-96A0-15D02BA3BF9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2DF9C47-8495-486E-8B6D-B1240DAEA25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A605E58-45CE-45E9-B152-503C4A467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6875" l="10000" r="90000">
                            <a14:foregroundMark x1="35104" y1="16250" x2="38542" y2="8438"/>
                            <a14:foregroundMark x1="38542" y1="8438" x2="45313" y2="12812"/>
                            <a14:foregroundMark x1="45313" y1="12812" x2="49583" y2="20156"/>
                            <a14:foregroundMark x1="49583" y1="20156" x2="64792" y2="14375"/>
                            <a14:foregroundMark x1="64792" y1="14375" x2="70938" y2="19688"/>
                            <a14:foregroundMark x1="70938" y1="19688" x2="73750" y2="30000"/>
                            <a14:foregroundMark x1="73750" y1="30000" x2="71354" y2="83281"/>
                            <a14:foregroundMark x1="71354" y1="83281" x2="68854" y2="93750"/>
                            <a14:foregroundMark x1="68854" y1="93750" x2="49479" y2="99688"/>
                            <a14:foregroundMark x1="49479" y1="99688" x2="24063" y2="96875"/>
                            <a14:foregroundMark x1="24063" y1="96875" x2="21354" y2="85469"/>
                            <a14:foregroundMark x1="21354" y1="85469" x2="21042" y2="71719"/>
                            <a14:foregroundMark x1="21042" y1="71719" x2="35208" y2="22500"/>
                            <a14:foregroundMark x1="35208" y1="22500" x2="34896" y2="15313"/>
                          </a14:backgroundRemoval>
                        </a14:imgEffect>
                        <a14:imgEffect>
                          <a14:sharpenSoften amount="250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</a:extLst>
              </a:blip>
              <a:srcRect l="24422" r="27360"/>
              <a:stretch/>
            </p:blipFill>
            <p:spPr>
              <a:xfrm>
                <a:off x="7349358" y="1333394"/>
                <a:ext cx="4004442" cy="5524606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2BC938-6CAB-47F7-BB0E-3007E788B99A}"/>
                </a:ext>
              </a:extLst>
            </p:cNvPr>
            <p:cNvSpPr/>
            <p:nvPr/>
          </p:nvSpPr>
          <p:spPr>
            <a:xfrm>
              <a:off x="5433646" y="0"/>
              <a:ext cx="6758354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622A81-7EFB-4DDD-9D3C-34918BB90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40" y="0"/>
            <a:ext cx="9999662" cy="899380"/>
          </a:xfrm>
        </p:spPr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Overview: Quick look</a:t>
            </a:r>
            <a:endParaRPr lang="ko-KR" altLang="en-US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887263A3-6045-4F4D-B6E5-419507B13D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D357354-5B38-40DB-ADF3-97548B233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The video has been deleted due to the upload capacity limit.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19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64"/>
    </mc:Choice>
    <mc:Fallback xmlns="">
      <p:transition spd="slow" advTm="47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805" objId="11"/>
        <p14:stopEvt time="46972" objId="11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5E415E-45CA-430E-BC9C-83E8DAFDDFB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78AD5-5AD7-4CEE-96A0-15D02BA3BF9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2DF9C47-8495-486E-8B6D-B1240DAEA25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A605E58-45CE-45E9-B152-503C4A467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6875" l="10000" r="90000">
                            <a14:foregroundMark x1="35104" y1="16250" x2="38542" y2="8438"/>
                            <a14:foregroundMark x1="38542" y1="8438" x2="45313" y2="12812"/>
                            <a14:foregroundMark x1="45313" y1="12812" x2="49583" y2="20156"/>
                            <a14:foregroundMark x1="49583" y1="20156" x2="64792" y2="14375"/>
                            <a14:foregroundMark x1="64792" y1="14375" x2="70938" y2="19688"/>
                            <a14:foregroundMark x1="70938" y1="19688" x2="73750" y2="30000"/>
                            <a14:foregroundMark x1="73750" y1="30000" x2="71354" y2="83281"/>
                            <a14:foregroundMark x1="71354" y1="83281" x2="68854" y2="93750"/>
                            <a14:foregroundMark x1="68854" y1="93750" x2="49479" y2="99688"/>
                            <a14:foregroundMark x1="49479" y1="99688" x2="24063" y2="96875"/>
                            <a14:foregroundMark x1="24063" y1="96875" x2="21354" y2="85469"/>
                            <a14:foregroundMark x1="21354" y1="85469" x2="21042" y2="71719"/>
                            <a14:foregroundMark x1="21042" y1="71719" x2="35208" y2="22500"/>
                            <a14:foregroundMark x1="35208" y1="22500" x2="34896" y2="15313"/>
                          </a14:backgroundRemoval>
                        </a14:imgEffect>
                        <a14:imgEffect>
                          <a14:sharpenSoften amount="250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</a:extLst>
              </a:blip>
              <a:srcRect l="24422" r="27360"/>
              <a:stretch/>
            </p:blipFill>
            <p:spPr>
              <a:xfrm>
                <a:off x="7349358" y="1333394"/>
                <a:ext cx="4004442" cy="5524606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2BC938-6CAB-47F7-BB0E-3007E788B99A}"/>
                </a:ext>
              </a:extLst>
            </p:cNvPr>
            <p:cNvSpPr/>
            <p:nvPr/>
          </p:nvSpPr>
          <p:spPr>
            <a:xfrm>
              <a:off x="5433646" y="0"/>
              <a:ext cx="6758354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622A81-7EFB-4DDD-9D3C-34918BB90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40" y="0"/>
            <a:ext cx="11181080" cy="899380"/>
          </a:xfrm>
        </p:spPr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Overview: Responsive web design</a:t>
            </a:r>
            <a:endParaRPr lang="ko-KR" altLang="en-US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136F760-5135-43F0-80F2-F84A2285C7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8C52C50D-474D-47B7-9FAB-CD748461F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The video has been deleted due to the upload capacity limit.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12"/>
    </mc:Choice>
    <mc:Fallback xmlns="">
      <p:transition spd="slow" advTm="49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711" objId="10"/>
        <p14:stopEvt time="44177" objId="10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5E415E-45CA-430E-BC9C-83E8DAFDDFB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78AD5-5AD7-4CEE-96A0-15D02BA3BF9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2DF9C47-8495-486E-8B6D-B1240DAEA25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A605E58-45CE-45E9-B152-503C4A467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6875" l="10000" r="90000">
                            <a14:foregroundMark x1="35104" y1="16250" x2="38542" y2="8438"/>
                            <a14:foregroundMark x1="38542" y1="8438" x2="45313" y2="12812"/>
                            <a14:foregroundMark x1="45313" y1="12812" x2="49583" y2="20156"/>
                            <a14:foregroundMark x1="49583" y1="20156" x2="64792" y2="14375"/>
                            <a14:foregroundMark x1="64792" y1="14375" x2="70938" y2="19688"/>
                            <a14:foregroundMark x1="70938" y1="19688" x2="73750" y2="30000"/>
                            <a14:foregroundMark x1="73750" y1="30000" x2="71354" y2="83281"/>
                            <a14:foregroundMark x1="71354" y1="83281" x2="68854" y2="93750"/>
                            <a14:foregroundMark x1="68854" y1="93750" x2="49479" y2="99688"/>
                            <a14:foregroundMark x1="49479" y1="99688" x2="24063" y2="96875"/>
                            <a14:foregroundMark x1="24063" y1="96875" x2="21354" y2="85469"/>
                            <a14:foregroundMark x1="21354" y1="85469" x2="21042" y2="71719"/>
                            <a14:foregroundMark x1="21042" y1="71719" x2="35208" y2="22500"/>
                            <a14:foregroundMark x1="35208" y1="22500" x2="34896" y2="15313"/>
                          </a14:backgroundRemoval>
                        </a14:imgEffect>
                        <a14:imgEffect>
                          <a14:sharpenSoften amount="250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</a:extLst>
              </a:blip>
              <a:srcRect l="24422" r="27360"/>
              <a:stretch/>
            </p:blipFill>
            <p:spPr>
              <a:xfrm>
                <a:off x="7349358" y="1333394"/>
                <a:ext cx="4004442" cy="5524606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2BC938-6CAB-47F7-BB0E-3007E788B99A}"/>
                </a:ext>
              </a:extLst>
            </p:cNvPr>
            <p:cNvSpPr/>
            <p:nvPr/>
          </p:nvSpPr>
          <p:spPr>
            <a:xfrm>
              <a:off x="5433646" y="0"/>
              <a:ext cx="6758354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622A81-7EFB-4DDD-9D3C-34918BB90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40" y="0"/>
            <a:ext cx="10769600" cy="89938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Overview: Pet breeds classification</a:t>
            </a:r>
            <a:endParaRPr lang="ko-KR" altLang="en-US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FC17BC9C-8D7F-419F-B632-921927EB12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82E1AB04-DA4D-4AE9-850B-4B91BBB9D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The video has been deleted due to the upload capacity limit.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054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25"/>
    </mc:Choice>
    <mc:Fallback xmlns="">
      <p:transition spd="slow" advTm="63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00" objId="3"/>
        <p14:stopEvt time="61567" objId="3"/>
      </p14:showEvtLst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1155</Words>
  <Application>Microsoft Office PowerPoint</Application>
  <PresentationFormat>와이드스크린</PresentationFormat>
  <Paragraphs>188</Paragraphs>
  <Slides>29</Slides>
  <Notes>5</Notes>
  <HiddenSlides>0</HiddenSlides>
  <MMClips>29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Consolas</vt:lpstr>
      <vt:lpstr>Arial Black</vt:lpstr>
      <vt:lpstr>Calibri</vt:lpstr>
      <vt:lpstr>Arial</vt:lpstr>
      <vt:lpstr>나눔고딕 ExtraBold</vt:lpstr>
      <vt:lpstr>Calibri Light</vt:lpstr>
      <vt:lpstr>맑은 고딕</vt:lpstr>
      <vt:lpstr>Office 테마</vt:lpstr>
      <vt:lpstr>PowerPoint 프레젠테이션</vt:lpstr>
      <vt:lpstr>Contents</vt:lpstr>
      <vt:lpstr>Introduction: motivation</vt:lpstr>
      <vt:lpstr>Introduction: features</vt:lpstr>
      <vt:lpstr>Introduction: features</vt:lpstr>
      <vt:lpstr>Introduction: deployment</vt:lpstr>
      <vt:lpstr>Project Overview: Quick look</vt:lpstr>
      <vt:lpstr>Project Overview: Responsive web design</vt:lpstr>
      <vt:lpstr>Project Overview: Pet breeds classification</vt:lpstr>
      <vt:lpstr>Project Overview: Human face</vt:lpstr>
      <vt:lpstr>Project Overview: Exception handling</vt:lpstr>
      <vt:lpstr>Implementation: API</vt:lpstr>
      <vt:lpstr>Implementation: API</vt:lpstr>
      <vt:lpstr>Implementation: API</vt:lpstr>
      <vt:lpstr>Implementation: API</vt:lpstr>
      <vt:lpstr>Implementation: API</vt:lpstr>
      <vt:lpstr>Implementation: Project structure</vt:lpstr>
      <vt:lpstr>Implementation: technical info</vt:lpstr>
      <vt:lpstr>Implementation: technical info</vt:lpstr>
      <vt:lpstr>Implementation: technical info</vt:lpstr>
      <vt:lpstr>Implementation: technical info</vt:lpstr>
      <vt:lpstr>Implementation: technical info</vt:lpstr>
      <vt:lpstr>Implementation: technical info</vt:lpstr>
      <vt:lpstr>Experiments</vt:lpstr>
      <vt:lpstr>Marketing Plan – 3C (Company)</vt:lpstr>
      <vt:lpstr>Marketing Plan – 3C (Competitor)</vt:lpstr>
      <vt:lpstr>Marketing Plan – 3C (Customer)</vt:lpstr>
      <vt:lpstr>Marketing Plan – 4P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Giju</dc:creator>
  <cp:lastModifiedBy>Giju</cp:lastModifiedBy>
  <cp:revision>40</cp:revision>
  <dcterms:created xsi:type="dcterms:W3CDTF">2021-06-13T07:26:25Z</dcterms:created>
  <dcterms:modified xsi:type="dcterms:W3CDTF">2021-06-15T01:57:02Z</dcterms:modified>
</cp:coreProperties>
</file>